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403" r:id="rId2"/>
    <p:sldId id="605" r:id="rId3"/>
    <p:sldId id="592" r:id="rId4"/>
    <p:sldId id="593" r:id="rId5"/>
    <p:sldId id="594" r:id="rId6"/>
    <p:sldId id="595" r:id="rId7"/>
    <p:sldId id="596" r:id="rId8"/>
    <p:sldId id="597" r:id="rId9"/>
    <p:sldId id="424" r:id="rId10"/>
    <p:sldId id="425" r:id="rId11"/>
    <p:sldId id="426" r:id="rId12"/>
    <p:sldId id="427" r:id="rId13"/>
    <p:sldId id="606" r:id="rId14"/>
    <p:sldId id="428" r:id="rId15"/>
    <p:sldId id="432" r:id="rId16"/>
    <p:sldId id="433" r:id="rId17"/>
    <p:sldId id="434" r:id="rId18"/>
    <p:sldId id="435" r:id="rId19"/>
    <p:sldId id="436" r:id="rId20"/>
    <p:sldId id="437" r:id="rId21"/>
    <p:sldId id="438" r:id="rId22"/>
    <p:sldId id="439" r:id="rId23"/>
    <p:sldId id="440" r:id="rId24"/>
    <p:sldId id="441" r:id="rId25"/>
    <p:sldId id="442" r:id="rId26"/>
    <p:sldId id="443" r:id="rId27"/>
    <p:sldId id="444" r:id="rId28"/>
    <p:sldId id="448" r:id="rId29"/>
    <p:sldId id="449" r:id="rId30"/>
    <p:sldId id="450" r:id="rId31"/>
    <p:sldId id="607" r:id="rId32"/>
    <p:sldId id="608" r:id="rId33"/>
    <p:sldId id="455" r:id="rId34"/>
    <p:sldId id="45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ladimir Seplyarskiy" initials="V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31" autoAdjust="0"/>
    <p:restoredTop sz="89876" autoAdjust="0"/>
  </p:normalViewPr>
  <p:slideViewPr>
    <p:cSldViewPr snapToGrid="0">
      <p:cViewPr varScale="1">
        <p:scale>
          <a:sx n="110" d="100"/>
          <a:sy n="110" d="100"/>
        </p:scale>
        <p:origin x="208" y="264"/>
      </p:cViewPr>
      <p:guideLst/>
    </p:cSldViewPr>
  </p:slideViewPr>
  <p:notesTextViewPr>
    <p:cViewPr>
      <p:scale>
        <a:sx n="125" d="100"/>
        <a:sy n="12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1E4C52-F657-4543-9BFD-6BE0C146D0BB}" type="datetimeFigureOut">
              <a:rPr lang="en-US" smtClean="0"/>
              <a:t>1/24/21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CD787B-383E-F545-8829-E59579DE49A1}" type="slidenum">
              <a:rPr lang="en-US" smtClean="0"/>
              <a:t>‹#›</a:t>
            </a:fld>
            <a:endParaRPr lang="en-US"/>
          </a:p>
        </p:txBody>
      </p:sp>
    </p:spTree>
    <p:extLst>
      <p:ext uri="{BB962C8B-B14F-4D97-AF65-F5344CB8AC3E}">
        <p14:creationId xmlns:p14="http://schemas.microsoft.com/office/powerpoint/2010/main" val="10468211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A83E5A-CFF7-47AE-9C81-15A0FDFBB026}" type="datetimeFigureOut">
              <a:rPr lang="en-US" smtClean="0"/>
              <a:t>1/24/21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98FEC2-0F5F-4B40-8EC2-E63485AFC6FF}" type="slidenum">
              <a:rPr lang="en-US" smtClean="0"/>
              <a:t>‹#›</a:t>
            </a:fld>
            <a:endParaRPr lang="en-US"/>
          </a:p>
        </p:txBody>
      </p:sp>
    </p:spTree>
    <p:extLst>
      <p:ext uri="{BB962C8B-B14F-4D97-AF65-F5344CB8AC3E}">
        <p14:creationId xmlns:p14="http://schemas.microsoft.com/office/powerpoint/2010/main" val="3513697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Genetic risk prediction problem is, to predict the risk of genetic disorders or any other heritable phenotypes, given an entire genotype of an individual. Here, we are talking about common complex genetic disorders rather than rare </a:t>
            </a:r>
            <a:r>
              <a:rPr lang="en-US" baseline="0" dirty="0" err="1"/>
              <a:t>mendelian</a:t>
            </a:r>
            <a:r>
              <a:rPr lang="en-US" baseline="0" dirty="0"/>
              <a:t> disorders, for which we need to deal with sequencing data and limited number of cases. For complex genetic disease, genotyping chips typically capture the bulk of heritability, so we are talking about just the common SNPs. One nice thing about genetic risk prediction is that we can assess the individual risk well-before any clinical indication. </a:t>
            </a:r>
          </a:p>
        </p:txBody>
      </p:sp>
      <p:sp>
        <p:nvSpPr>
          <p:cNvPr id="4" name="Slide Number Placeholder 3"/>
          <p:cNvSpPr>
            <a:spLocks noGrp="1"/>
          </p:cNvSpPr>
          <p:nvPr>
            <p:ph type="sldNum" sz="quarter" idx="10"/>
          </p:nvPr>
        </p:nvSpPr>
        <p:spPr/>
        <p:txBody>
          <a:bodyPr/>
          <a:lstStyle/>
          <a:p>
            <a:fld id="{E5E9FBA7-3059-D74F-A4D8-8CB5CA140F9A}" type="slidenum">
              <a:rPr lang="en-US" smtClean="0"/>
              <a:t>1</a:t>
            </a:fld>
            <a:endParaRPr lang="en-US"/>
          </a:p>
        </p:txBody>
      </p:sp>
    </p:spTree>
    <p:extLst>
      <p:ext uri="{BB962C8B-B14F-4D97-AF65-F5344CB8AC3E}">
        <p14:creationId xmlns:p14="http://schemas.microsoft.com/office/powerpoint/2010/main" val="4137494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E9FBA7-3059-D74F-A4D8-8CB5CA140F9A}" type="slidenum">
              <a:rPr lang="en-US" smtClean="0"/>
              <a:t>24</a:t>
            </a:fld>
            <a:endParaRPr lang="en-US"/>
          </a:p>
        </p:txBody>
      </p:sp>
    </p:spTree>
    <p:extLst>
      <p:ext uri="{BB962C8B-B14F-4D97-AF65-F5344CB8AC3E}">
        <p14:creationId xmlns:p14="http://schemas.microsoft.com/office/powerpoint/2010/main" val="1573243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E9FBA7-3059-D74F-A4D8-8CB5CA140F9A}" type="slidenum">
              <a:rPr lang="en-US" smtClean="0"/>
              <a:t>25</a:t>
            </a:fld>
            <a:endParaRPr lang="en-US"/>
          </a:p>
        </p:txBody>
      </p:sp>
    </p:spTree>
    <p:extLst>
      <p:ext uri="{BB962C8B-B14F-4D97-AF65-F5344CB8AC3E}">
        <p14:creationId xmlns:p14="http://schemas.microsoft.com/office/powerpoint/2010/main" val="1618553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E9FBA7-3059-D74F-A4D8-8CB5CA140F9A}" type="slidenum">
              <a:rPr lang="en-US" smtClean="0"/>
              <a:t>26</a:t>
            </a:fld>
            <a:endParaRPr lang="en-US"/>
          </a:p>
        </p:txBody>
      </p:sp>
    </p:spTree>
    <p:extLst>
      <p:ext uri="{BB962C8B-B14F-4D97-AF65-F5344CB8AC3E}">
        <p14:creationId xmlns:p14="http://schemas.microsoft.com/office/powerpoint/2010/main" val="1669792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FBA7-3059-D74F-A4D8-8CB5CA140F9A}" type="slidenum">
              <a:rPr lang="en-US" smtClean="0"/>
              <a:t>27</a:t>
            </a:fld>
            <a:endParaRPr lang="en-US"/>
          </a:p>
        </p:txBody>
      </p:sp>
    </p:spTree>
    <p:extLst>
      <p:ext uri="{BB962C8B-B14F-4D97-AF65-F5344CB8AC3E}">
        <p14:creationId xmlns:p14="http://schemas.microsoft.com/office/powerpoint/2010/main" val="531300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E9FBA7-3059-D74F-A4D8-8CB5CA140F9A}" type="slidenum">
              <a:rPr lang="en-US" smtClean="0"/>
              <a:t>28</a:t>
            </a:fld>
            <a:endParaRPr lang="en-US"/>
          </a:p>
        </p:txBody>
      </p:sp>
    </p:spTree>
    <p:extLst>
      <p:ext uri="{BB962C8B-B14F-4D97-AF65-F5344CB8AC3E}">
        <p14:creationId xmlns:p14="http://schemas.microsoft.com/office/powerpoint/2010/main" val="1692898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E9FBA7-3059-D74F-A4D8-8CB5CA140F9A}" type="slidenum">
              <a:rPr lang="en-US" smtClean="0"/>
              <a:t>29</a:t>
            </a:fld>
            <a:endParaRPr lang="en-US"/>
          </a:p>
        </p:txBody>
      </p:sp>
    </p:spTree>
    <p:extLst>
      <p:ext uri="{BB962C8B-B14F-4D97-AF65-F5344CB8AC3E}">
        <p14:creationId xmlns:p14="http://schemas.microsoft.com/office/powerpoint/2010/main" val="615438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E9FBA7-3059-D74F-A4D8-8CB5CA140F9A}" type="slidenum">
              <a:rPr lang="en-US" smtClean="0"/>
              <a:t>30</a:t>
            </a:fld>
            <a:endParaRPr lang="en-US"/>
          </a:p>
        </p:txBody>
      </p:sp>
    </p:spTree>
    <p:extLst>
      <p:ext uri="{BB962C8B-B14F-4D97-AF65-F5344CB8AC3E}">
        <p14:creationId xmlns:p14="http://schemas.microsoft.com/office/powerpoint/2010/main" val="716824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E9FBA7-3059-D74F-A4D8-8CB5CA140F9A}" type="slidenum">
              <a:rPr lang="en-US" smtClean="0"/>
              <a:t>31</a:t>
            </a:fld>
            <a:endParaRPr lang="en-US"/>
          </a:p>
        </p:txBody>
      </p:sp>
    </p:spTree>
    <p:extLst>
      <p:ext uri="{BB962C8B-B14F-4D97-AF65-F5344CB8AC3E}">
        <p14:creationId xmlns:p14="http://schemas.microsoft.com/office/powerpoint/2010/main" val="3420605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E9FBA7-3059-D74F-A4D8-8CB5CA140F9A}" type="slidenum">
              <a:rPr lang="en-US" smtClean="0"/>
              <a:t>32</a:t>
            </a:fld>
            <a:endParaRPr lang="en-US"/>
          </a:p>
        </p:txBody>
      </p:sp>
    </p:spTree>
    <p:extLst>
      <p:ext uri="{BB962C8B-B14F-4D97-AF65-F5344CB8AC3E}">
        <p14:creationId xmlns:p14="http://schemas.microsoft.com/office/powerpoint/2010/main" val="1301261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E9FBA7-3059-D74F-A4D8-8CB5CA140F9A}" type="slidenum">
              <a:rPr lang="en-US" smtClean="0"/>
              <a:t>33</a:t>
            </a:fld>
            <a:endParaRPr lang="en-US"/>
          </a:p>
        </p:txBody>
      </p:sp>
    </p:spTree>
    <p:extLst>
      <p:ext uri="{BB962C8B-B14F-4D97-AF65-F5344CB8AC3E}">
        <p14:creationId xmlns:p14="http://schemas.microsoft.com/office/powerpoint/2010/main" val="1654227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E9FBA7-3059-D74F-A4D8-8CB5CA140F9A}" type="slidenum">
              <a:rPr lang="en-US" smtClean="0"/>
              <a:t>15</a:t>
            </a:fld>
            <a:endParaRPr lang="en-US"/>
          </a:p>
        </p:txBody>
      </p:sp>
    </p:spTree>
    <p:extLst>
      <p:ext uri="{BB962C8B-B14F-4D97-AF65-F5344CB8AC3E}">
        <p14:creationId xmlns:p14="http://schemas.microsoft.com/office/powerpoint/2010/main" val="1195810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FBA7-3059-D74F-A4D8-8CB5CA140F9A}" type="slidenum">
              <a:rPr lang="en-US" smtClean="0"/>
              <a:t>34</a:t>
            </a:fld>
            <a:endParaRPr lang="en-US"/>
          </a:p>
        </p:txBody>
      </p:sp>
    </p:spTree>
    <p:extLst>
      <p:ext uri="{BB962C8B-B14F-4D97-AF65-F5344CB8AC3E}">
        <p14:creationId xmlns:p14="http://schemas.microsoft.com/office/powerpoint/2010/main" val="554084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E9FBA7-3059-D74F-A4D8-8CB5CA140F9A}" type="slidenum">
              <a:rPr lang="en-US" smtClean="0"/>
              <a:t>17</a:t>
            </a:fld>
            <a:endParaRPr lang="en-US"/>
          </a:p>
        </p:txBody>
      </p:sp>
    </p:spTree>
    <p:extLst>
      <p:ext uri="{BB962C8B-B14F-4D97-AF65-F5344CB8AC3E}">
        <p14:creationId xmlns:p14="http://schemas.microsoft.com/office/powerpoint/2010/main" val="250285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E9FBA7-3059-D74F-A4D8-8CB5CA140F9A}" type="slidenum">
              <a:rPr lang="en-US" smtClean="0"/>
              <a:t>18</a:t>
            </a:fld>
            <a:endParaRPr lang="en-US"/>
          </a:p>
        </p:txBody>
      </p:sp>
    </p:spTree>
    <p:extLst>
      <p:ext uri="{BB962C8B-B14F-4D97-AF65-F5344CB8AC3E}">
        <p14:creationId xmlns:p14="http://schemas.microsoft.com/office/powerpoint/2010/main" val="1680907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E9FBA7-3059-D74F-A4D8-8CB5CA140F9A}" type="slidenum">
              <a:rPr lang="en-US" smtClean="0"/>
              <a:t>19</a:t>
            </a:fld>
            <a:endParaRPr lang="en-US"/>
          </a:p>
        </p:txBody>
      </p:sp>
    </p:spTree>
    <p:extLst>
      <p:ext uri="{BB962C8B-B14F-4D97-AF65-F5344CB8AC3E}">
        <p14:creationId xmlns:p14="http://schemas.microsoft.com/office/powerpoint/2010/main" val="2114591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E9FBA7-3059-D74F-A4D8-8CB5CA140F9A}" type="slidenum">
              <a:rPr lang="en-US" smtClean="0"/>
              <a:t>20</a:t>
            </a:fld>
            <a:endParaRPr lang="en-US"/>
          </a:p>
        </p:txBody>
      </p:sp>
    </p:spTree>
    <p:extLst>
      <p:ext uri="{BB962C8B-B14F-4D97-AF65-F5344CB8AC3E}">
        <p14:creationId xmlns:p14="http://schemas.microsoft.com/office/powerpoint/2010/main" val="1281269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E9FBA7-3059-D74F-A4D8-8CB5CA140F9A}" type="slidenum">
              <a:rPr lang="en-US" smtClean="0"/>
              <a:t>21</a:t>
            </a:fld>
            <a:endParaRPr lang="en-US"/>
          </a:p>
        </p:txBody>
      </p:sp>
    </p:spTree>
    <p:extLst>
      <p:ext uri="{BB962C8B-B14F-4D97-AF65-F5344CB8AC3E}">
        <p14:creationId xmlns:p14="http://schemas.microsoft.com/office/powerpoint/2010/main" val="1537268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E9FBA7-3059-D74F-A4D8-8CB5CA140F9A}" type="slidenum">
              <a:rPr lang="en-US" smtClean="0"/>
              <a:t>22</a:t>
            </a:fld>
            <a:endParaRPr lang="en-US"/>
          </a:p>
        </p:txBody>
      </p:sp>
    </p:spTree>
    <p:extLst>
      <p:ext uri="{BB962C8B-B14F-4D97-AF65-F5344CB8AC3E}">
        <p14:creationId xmlns:p14="http://schemas.microsoft.com/office/powerpoint/2010/main" val="1022923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E9FBA7-3059-D74F-A4D8-8CB5CA140F9A}" type="slidenum">
              <a:rPr lang="en-US" smtClean="0"/>
              <a:t>23</a:t>
            </a:fld>
            <a:endParaRPr lang="en-US"/>
          </a:p>
        </p:txBody>
      </p:sp>
    </p:spTree>
    <p:extLst>
      <p:ext uri="{BB962C8B-B14F-4D97-AF65-F5344CB8AC3E}">
        <p14:creationId xmlns:p14="http://schemas.microsoft.com/office/powerpoint/2010/main" val="1892897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13FC0-4DFE-447A-9F5D-A7AC237331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2C13DD-FAF2-456E-ACDC-587A073F0C8C}"/>
              </a:ext>
            </a:extLst>
          </p:cNvPr>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697010-A1B2-4AAD-B2DE-F4BC682F94D0}"/>
              </a:ext>
            </a:extLst>
          </p:cNvPr>
          <p:cNvSpPr>
            <a:spLocks noGrp="1"/>
          </p:cNvSpPr>
          <p:nvPr>
            <p:ph type="dt" sz="half" idx="10"/>
          </p:nvPr>
        </p:nvSpPr>
        <p:spPr/>
        <p:txBody>
          <a:bodyPr/>
          <a:lstStyle/>
          <a:p>
            <a:fld id="{3AD344FE-0F7E-47DE-8914-A3043B245B7D}" type="datetime1">
              <a:rPr lang="en-US" smtClean="0"/>
              <a:t>1/24/21</a:t>
            </a:fld>
            <a:endParaRPr lang="en-US"/>
          </a:p>
        </p:txBody>
      </p:sp>
      <p:sp>
        <p:nvSpPr>
          <p:cNvPr id="5" name="Footer Placeholder 4">
            <a:extLst>
              <a:ext uri="{FF2B5EF4-FFF2-40B4-BE49-F238E27FC236}">
                <a16:creationId xmlns:a16="http://schemas.microsoft.com/office/drawing/2014/main" id="{044F4173-DED1-4AA1-84F7-7D7EFFE09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E022E5-857A-480F-A2FD-2EE3EA55681F}"/>
              </a:ext>
            </a:extLst>
          </p:cNvPr>
          <p:cNvSpPr>
            <a:spLocks noGrp="1"/>
          </p:cNvSpPr>
          <p:nvPr>
            <p:ph type="sldNum" sz="quarter" idx="12"/>
          </p:nvPr>
        </p:nvSpPr>
        <p:spPr/>
        <p:txBody>
          <a:bodyPr/>
          <a:lstStyle/>
          <a:p>
            <a:fld id="{CAEB8683-B7F6-4A50-804A-50716A0F8E01}" type="slidenum">
              <a:rPr lang="en-US" smtClean="0"/>
              <a:t>‹#›</a:t>
            </a:fld>
            <a:endParaRPr lang="en-US"/>
          </a:p>
        </p:txBody>
      </p:sp>
    </p:spTree>
    <p:extLst>
      <p:ext uri="{BB962C8B-B14F-4D97-AF65-F5344CB8AC3E}">
        <p14:creationId xmlns:p14="http://schemas.microsoft.com/office/powerpoint/2010/main" val="3871311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93ABB-F335-4CE0-B568-F575BC3858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3897AF-8837-4F2E-8416-3F30E53A44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0CE82F-27EE-409A-89DE-B5EDA907D3B3}"/>
              </a:ext>
            </a:extLst>
          </p:cNvPr>
          <p:cNvSpPr>
            <a:spLocks noGrp="1"/>
          </p:cNvSpPr>
          <p:nvPr>
            <p:ph type="dt" sz="half" idx="10"/>
          </p:nvPr>
        </p:nvSpPr>
        <p:spPr/>
        <p:txBody>
          <a:bodyPr/>
          <a:lstStyle/>
          <a:p>
            <a:fld id="{5B5963DD-866A-4F66-8376-DA987413D811}" type="datetime1">
              <a:rPr lang="en-US" smtClean="0"/>
              <a:t>1/24/21</a:t>
            </a:fld>
            <a:endParaRPr lang="en-US"/>
          </a:p>
        </p:txBody>
      </p:sp>
      <p:sp>
        <p:nvSpPr>
          <p:cNvPr id="5" name="Footer Placeholder 4">
            <a:extLst>
              <a:ext uri="{FF2B5EF4-FFF2-40B4-BE49-F238E27FC236}">
                <a16:creationId xmlns:a16="http://schemas.microsoft.com/office/drawing/2014/main" id="{A7742E29-9408-45A2-A4EB-CA7BC7FC35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CE942E-554A-41BE-BEBB-F01E1DDD8344}"/>
              </a:ext>
            </a:extLst>
          </p:cNvPr>
          <p:cNvSpPr>
            <a:spLocks noGrp="1"/>
          </p:cNvSpPr>
          <p:nvPr>
            <p:ph type="sldNum" sz="quarter" idx="12"/>
          </p:nvPr>
        </p:nvSpPr>
        <p:spPr/>
        <p:txBody>
          <a:bodyPr/>
          <a:lstStyle/>
          <a:p>
            <a:fld id="{CAEB8683-B7F6-4A50-804A-50716A0F8E01}" type="slidenum">
              <a:rPr lang="en-US" smtClean="0"/>
              <a:t>‹#›</a:t>
            </a:fld>
            <a:endParaRPr lang="en-US"/>
          </a:p>
        </p:txBody>
      </p:sp>
    </p:spTree>
    <p:extLst>
      <p:ext uri="{BB962C8B-B14F-4D97-AF65-F5344CB8AC3E}">
        <p14:creationId xmlns:p14="http://schemas.microsoft.com/office/powerpoint/2010/main" val="134255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7F91CB-74CE-482A-8B88-562401B4BF0F}"/>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0CBFAD-A0FF-4861-8003-5EA920E72A45}"/>
              </a:ext>
            </a:extLst>
          </p:cNvPr>
          <p:cNvSpPr>
            <a:spLocks noGrp="1"/>
          </p:cNvSpPr>
          <p:nvPr>
            <p:ph type="body" orient="vert" idx="1"/>
          </p:nvPr>
        </p:nvSpPr>
        <p:spPr>
          <a:xfrm>
            <a:off x="838199"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0F4191-B6B1-41D4-94E2-B48300AA1AD0}"/>
              </a:ext>
            </a:extLst>
          </p:cNvPr>
          <p:cNvSpPr>
            <a:spLocks noGrp="1"/>
          </p:cNvSpPr>
          <p:nvPr>
            <p:ph type="dt" sz="half" idx="10"/>
          </p:nvPr>
        </p:nvSpPr>
        <p:spPr/>
        <p:txBody>
          <a:bodyPr/>
          <a:lstStyle/>
          <a:p>
            <a:fld id="{FA8E2A04-C1D4-412F-BF4E-F5D68A67B939}" type="datetime1">
              <a:rPr lang="en-US" smtClean="0"/>
              <a:t>1/24/21</a:t>
            </a:fld>
            <a:endParaRPr lang="en-US"/>
          </a:p>
        </p:txBody>
      </p:sp>
      <p:sp>
        <p:nvSpPr>
          <p:cNvPr id="5" name="Footer Placeholder 4">
            <a:extLst>
              <a:ext uri="{FF2B5EF4-FFF2-40B4-BE49-F238E27FC236}">
                <a16:creationId xmlns:a16="http://schemas.microsoft.com/office/drawing/2014/main" id="{91B0865E-730F-4B72-BBC7-09D4585E28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757B28-0C64-4AA0-A49F-614A8A4C2709}"/>
              </a:ext>
            </a:extLst>
          </p:cNvPr>
          <p:cNvSpPr>
            <a:spLocks noGrp="1"/>
          </p:cNvSpPr>
          <p:nvPr>
            <p:ph type="sldNum" sz="quarter" idx="12"/>
          </p:nvPr>
        </p:nvSpPr>
        <p:spPr/>
        <p:txBody>
          <a:bodyPr/>
          <a:lstStyle/>
          <a:p>
            <a:fld id="{CAEB8683-B7F6-4A50-804A-50716A0F8E01}" type="slidenum">
              <a:rPr lang="en-US" smtClean="0"/>
              <a:t>‹#›</a:t>
            </a:fld>
            <a:endParaRPr lang="en-US"/>
          </a:p>
        </p:txBody>
      </p:sp>
    </p:spTree>
    <p:extLst>
      <p:ext uri="{BB962C8B-B14F-4D97-AF65-F5344CB8AC3E}">
        <p14:creationId xmlns:p14="http://schemas.microsoft.com/office/powerpoint/2010/main" val="1808080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56CF8-4EDF-4475-A5AF-3BD89482F8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E58E12-2C71-4F29-A591-A5ACF58F3A9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7DD30A-8BB4-471A-A28D-DB7A3EF0BD8D}"/>
              </a:ext>
            </a:extLst>
          </p:cNvPr>
          <p:cNvSpPr>
            <a:spLocks noGrp="1"/>
          </p:cNvSpPr>
          <p:nvPr>
            <p:ph type="dt" sz="half" idx="10"/>
          </p:nvPr>
        </p:nvSpPr>
        <p:spPr/>
        <p:txBody>
          <a:bodyPr/>
          <a:lstStyle/>
          <a:p>
            <a:fld id="{C1742329-0CD0-4ADD-9878-D691EB329045}" type="datetime1">
              <a:rPr lang="en-US" smtClean="0"/>
              <a:t>1/24/21</a:t>
            </a:fld>
            <a:endParaRPr lang="en-US"/>
          </a:p>
        </p:txBody>
      </p:sp>
      <p:sp>
        <p:nvSpPr>
          <p:cNvPr id="5" name="Footer Placeholder 4">
            <a:extLst>
              <a:ext uri="{FF2B5EF4-FFF2-40B4-BE49-F238E27FC236}">
                <a16:creationId xmlns:a16="http://schemas.microsoft.com/office/drawing/2014/main" id="{E5A3708B-BE27-4423-A691-B96AC7A03D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472A69-0EB6-4753-8ED5-BBFA56607556}"/>
              </a:ext>
            </a:extLst>
          </p:cNvPr>
          <p:cNvSpPr>
            <a:spLocks noGrp="1"/>
          </p:cNvSpPr>
          <p:nvPr>
            <p:ph type="sldNum" sz="quarter" idx="12"/>
          </p:nvPr>
        </p:nvSpPr>
        <p:spPr/>
        <p:txBody>
          <a:bodyPr/>
          <a:lstStyle/>
          <a:p>
            <a:fld id="{CAEB8683-B7F6-4A50-804A-50716A0F8E01}" type="slidenum">
              <a:rPr lang="en-US" smtClean="0"/>
              <a:t>‹#›</a:t>
            </a:fld>
            <a:endParaRPr lang="en-US"/>
          </a:p>
        </p:txBody>
      </p:sp>
    </p:spTree>
    <p:extLst>
      <p:ext uri="{BB962C8B-B14F-4D97-AF65-F5344CB8AC3E}">
        <p14:creationId xmlns:p14="http://schemas.microsoft.com/office/powerpoint/2010/main" val="3581151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8BCED-9337-4069-8884-A2E2EAC32B8A}"/>
              </a:ext>
            </a:extLst>
          </p:cNvPr>
          <p:cNvSpPr>
            <a:spLocks noGrp="1"/>
          </p:cNvSpPr>
          <p:nvPr>
            <p:ph type="title"/>
          </p:nvPr>
        </p:nvSpPr>
        <p:spPr>
          <a:xfrm>
            <a:off x="831853"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6F836E-C2F3-4FDC-B31A-6C18C0F6A6F0}"/>
              </a:ext>
            </a:extLst>
          </p:cNvPr>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699BCF8-8362-49FD-9382-9696242BB1EE}"/>
              </a:ext>
            </a:extLst>
          </p:cNvPr>
          <p:cNvSpPr>
            <a:spLocks noGrp="1"/>
          </p:cNvSpPr>
          <p:nvPr>
            <p:ph type="dt" sz="half" idx="10"/>
          </p:nvPr>
        </p:nvSpPr>
        <p:spPr/>
        <p:txBody>
          <a:bodyPr/>
          <a:lstStyle/>
          <a:p>
            <a:fld id="{13CAE286-D387-47C5-A858-9586CEF005F4}" type="datetime1">
              <a:rPr lang="en-US" smtClean="0"/>
              <a:t>1/24/21</a:t>
            </a:fld>
            <a:endParaRPr lang="en-US"/>
          </a:p>
        </p:txBody>
      </p:sp>
      <p:sp>
        <p:nvSpPr>
          <p:cNvPr id="5" name="Footer Placeholder 4">
            <a:extLst>
              <a:ext uri="{FF2B5EF4-FFF2-40B4-BE49-F238E27FC236}">
                <a16:creationId xmlns:a16="http://schemas.microsoft.com/office/drawing/2014/main" id="{17B71980-864B-47CA-8905-643CAD82A6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DEC08-C143-493C-A548-429268990629}"/>
              </a:ext>
            </a:extLst>
          </p:cNvPr>
          <p:cNvSpPr>
            <a:spLocks noGrp="1"/>
          </p:cNvSpPr>
          <p:nvPr>
            <p:ph type="sldNum" sz="quarter" idx="12"/>
          </p:nvPr>
        </p:nvSpPr>
        <p:spPr/>
        <p:txBody>
          <a:bodyPr/>
          <a:lstStyle/>
          <a:p>
            <a:fld id="{CAEB8683-B7F6-4A50-804A-50716A0F8E01}" type="slidenum">
              <a:rPr lang="en-US" smtClean="0"/>
              <a:t>‹#›</a:t>
            </a:fld>
            <a:endParaRPr lang="en-US"/>
          </a:p>
        </p:txBody>
      </p:sp>
    </p:spTree>
    <p:extLst>
      <p:ext uri="{BB962C8B-B14F-4D97-AF65-F5344CB8AC3E}">
        <p14:creationId xmlns:p14="http://schemas.microsoft.com/office/powerpoint/2010/main" val="158666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77676-4E51-426B-9D4A-EF63E2B874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EF9CD4-828F-4D88-A795-D81355C864B9}"/>
              </a:ext>
            </a:extLst>
          </p:cNvPr>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13F0C6-6A55-43CD-B2F7-0875C06AEE80}"/>
              </a:ext>
            </a:extLst>
          </p:cNvPr>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C86D51-941D-430B-B8DF-E635CB8F90A4}"/>
              </a:ext>
            </a:extLst>
          </p:cNvPr>
          <p:cNvSpPr>
            <a:spLocks noGrp="1"/>
          </p:cNvSpPr>
          <p:nvPr>
            <p:ph type="dt" sz="half" idx="10"/>
          </p:nvPr>
        </p:nvSpPr>
        <p:spPr/>
        <p:txBody>
          <a:bodyPr/>
          <a:lstStyle/>
          <a:p>
            <a:fld id="{3FAD1076-A809-431F-B162-499A567F9D16}" type="datetime1">
              <a:rPr lang="en-US" smtClean="0"/>
              <a:t>1/24/21</a:t>
            </a:fld>
            <a:endParaRPr lang="en-US"/>
          </a:p>
        </p:txBody>
      </p:sp>
      <p:sp>
        <p:nvSpPr>
          <p:cNvPr id="6" name="Footer Placeholder 5">
            <a:extLst>
              <a:ext uri="{FF2B5EF4-FFF2-40B4-BE49-F238E27FC236}">
                <a16:creationId xmlns:a16="http://schemas.microsoft.com/office/drawing/2014/main" id="{F52D7550-96DD-42DD-910A-EDC2E70914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CFBAAA-C8B0-4108-8B20-45078270A3E6}"/>
              </a:ext>
            </a:extLst>
          </p:cNvPr>
          <p:cNvSpPr>
            <a:spLocks noGrp="1"/>
          </p:cNvSpPr>
          <p:nvPr>
            <p:ph type="sldNum" sz="quarter" idx="12"/>
          </p:nvPr>
        </p:nvSpPr>
        <p:spPr/>
        <p:txBody>
          <a:bodyPr/>
          <a:lstStyle/>
          <a:p>
            <a:fld id="{CAEB8683-B7F6-4A50-804A-50716A0F8E01}" type="slidenum">
              <a:rPr lang="en-US" smtClean="0"/>
              <a:t>‹#›</a:t>
            </a:fld>
            <a:endParaRPr lang="en-US"/>
          </a:p>
        </p:txBody>
      </p:sp>
    </p:spTree>
    <p:extLst>
      <p:ext uri="{BB962C8B-B14F-4D97-AF65-F5344CB8AC3E}">
        <p14:creationId xmlns:p14="http://schemas.microsoft.com/office/powerpoint/2010/main" val="922229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16EC4-5FA4-4FBA-B202-0F2F22BC8F0A}"/>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391FDE-4535-4E90-A4BB-7A213D0AD936}"/>
              </a:ext>
            </a:extLst>
          </p:cNvPr>
          <p:cNvSpPr>
            <a:spLocks noGrp="1"/>
          </p:cNvSpPr>
          <p:nvPr>
            <p:ph type="body" idx="1"/>
          </p:nvPr>
        </p:nvSpPr>
        <p:spPr>
          <a:xfrm>
            <a:off x="839791" y="1681163"/>
            <a:ext cx="515778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04D319A-3E25-4374-8758-7E3EC4B3EB5F}"/>
              </a:ext>
            </a:extLst>
          </p:cNvPr>
          <p:cNvSpPr>
            <a:spLocks noGrp="1"/>
          </p:cNvSpPr>
          <p:nvPr>
            <p:ph sz="half" idx="2"/>
          </p:nvPr>
        </p:nvSpPr>
        <p:spPr>
          <a:xfrm>
            <a:off x="839791" y="2505076"/>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C945D6-3AC6-45A7-8CAD-EB174184F52C}"/>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E0140FB-2581-4A0B-9320-A9E425536A01}"/>
              </a:ext>
            </a:extLst>
          </p:cNvPr>
          <p:cNvSpPr>
            <a:spLocks noGrp="1"/>
          </p:cNvSpPr>
          <p:nvPr>
            <p:ph sz="quarter" idx="4"/>
          </p:nvPr>
        </p:nvSpPr>
        <p:spPr>
          <a:xfrm>
            <a:off x="6172203" y="2505076"/>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1F7CF1-87DD-493D-8D45-C63E1962DF6F}"/>
              </a:ext>
            </a:extLst>
          </p:cNvPr>
          <p:cNvSpPr>
            <a:spLocks noGrp="1"/>
          </p:cNvSpPr>
          <p:nvPr>
            <p:ph type="dt" sz="half" idx="10"/>
          </p:nvPr>
        </p:nvSpPr>
        <p:spPr/>
        <p:txBody>
          <a:bodyPr/>
          <a:lstStyle/>
          <a:p>
            <a:fld id="{528485D2-9B7B-47B6-86C1-8ADD7E6974BD}" type="datetime1">
              <a:rPr lang="en-US" smtClean="0"/>
              <a:t>1/24/21</a:t>
            </a:fld>
            <a:endParaRPr lang="en-US"/>
          </a:p>
        </p:txBody>
      </p:sp>
      <p:sp>
        <p:nvSpPr>
          <p:cNvPr id="8" name="Footer Placeholder 7">
            <a:extLst>
              <a:ext uri="{FF2B5EF4-FFF2-40B4-BE49-F238E27FC236}">
                <a16:creationId xmlns:a16="http://schemas.microsoft.com/office/drawing/2014/main" id="{1499AA67-71FD-420C-86F4-09877D8203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EAC3DB-826B-4D1F-B995-012279EB6D27}"/>
              </a:ext>
            </a:extLst>
          </p:cNvPr>
          <p:cNvSpPr>
            <a:spLocks noGrp="1"/>
          </p:cNvSpPr>
          <p:nvPr>
            <p:ph type="sldNum" sz="quarter" idx="12"/>
          </p:nvPr>
        </p:nvSpPr>
        <p:spPr/>
        <p:txBody>
          <a:bodyPr/>
          <a:lstStyle/>
          <a:p>
            <a:fld id="{CAEB8683-B7F6-4A50-804A-50716A0F8E01}" type="slidenum">
              <a:rPr lang="en-US" smtClean="0"/>
              <a:t>‹#›</a:t>
            </a:fld>
            <a:endParaRPr lang="en-US"/>
          </a:p>
        </p:txBody>
      </p:sp>
    </p:spTree>
    <p:extLst>
      <p:ext uri="{BB962C8B-B14F-4D97-AF65-F5344CB8AC3E}">
        <p14:creationId xmlns:p14="http://schemas.microsoft.com/office/powerpoint/2010/main" val="1941819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528DC-8947-4982-8F56-FE4EBEE684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53F5A1-D8CB-49D9-9A65-7CC96C8FB8C3}"/>
              </a:ext>
            </a:extLst>
          </p:cNvPr>
          <p:cNvSpPr>
            <a:spLocks noGrp="1"/>
          </p:cNvSpPr>
          <p:nvPr>
            <p:ph type="dt" sz="half" idx="10"/>
          </p:nvPr>
        </p:nvSpPr>
        <p:spPr/>
        <p:txBody>
          <a:bodyPr/>
          <a:lstStyle/>
          <a:p>
            <a:fld id="{41AAE3DC-48BF-4055-AF0D-69CE1D4CD759}" type="datetime1">
              <a:rPr lang="en-US" smtClean="0"/>
              <a:t>1/24/21</a:t>
            </a:fld>
            <a:endParaRPr lang="en-US"/>
          </a:p>
        </p:txBody>
      </p:sp>
      <p:sp>
        <p:nvSpPr>
          <p:cNvPr id="4" name="Footer Placeholder 3">
            <a:extLst>
              <a:ext uri="{FF2B5EF4-FFF2-40B4-BE49-F238E27FC236}">
                <a16:creationId xmlns:a16="http://schemas.microsoft.com/office/drawing/2014/main" id="{C0CAFF48-AAD3-4E3A-95D2-B787FB1737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C19173-EEF6-48E0-8365-B41749E9154E}"/>
              </a:ext>
            </a:extLst>
          </p:cNvPr>
          <p:cNvSpPr>
            <a:spLocks noGrp="1"/>
          </p:cNvSpPr>
          <p:nvPr>
            <p:ph type="sldNum" sz="quarter" idx="12"/>
          </p:nvPr>
        </p:nvSpPr>
        <p:spPr/>
        <p:txBody>
          <a:bodyPr/>
          <a:lstStyle/>
          <a:p>
            <a:fld id="{CAEB8683-B7F6-4A50-804A-50716A0F8E01}" type="slidenum">
              <a:rPr lang="en-US" smtClean="0"/>
              <a:t>‹#›</a:t>
            </a:fld>
            <a:endParaRPr lang="en-US"/>
          </a:p>
        </p:txBody>
      </p:sp>
    </p:spTree>
    <p:extLst>
      <p:ext uri="{BB962C8B-B14F-4D97-AF65-F5344CB8AC3E}">
        <p14:creationId xmlns:p14="http://schemas.microsoft.com/office/powerpoint/2010/main" val="35855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759EE2-D211-48D4-B8DA-A6A4C89051FD}"/>
              </a:ext>
            </a:extLst>
          </p:cNvPr>
          <p:cNvSpPr>
            <a:spLocks noGrp="1"/>
          </p:cNvSpPr>
          <p:nvPr>
            <p:ph type="dt" sz="half" idx="10"/>
          </p:nvPr>
        </p:nvSpPr>
        <p:spPr/>
        <p:txBody>
          <a:bodyPr/>
          <a:lstStyle/>
          <a:p>
            <a:fld id="{6E216B21-D284-4A7E-9F5C-1DF6F6BE7218}" type="datetime1">
              <a:rPr lang="en-US" smtClean="0"/>
              <a:t>1/24/21</a:t>
            </a:fld>
            <a:endParaRPr lang="en-US"/>
          </a:p>
        </p:txBody>
      </p:sp>
      <p:sp>
        <p:nvSpPr>
          <p:cNvPr id="3" name="Footer Placeholder 2">
            <a:extLst>
              <a:ext uri="{FF2B5EF4-FFF2-40B4-BE49-F238E27FC236}">
                <a16:creationId xmlns:a16="http://schemas.microsoft.com/office/drawing/2014/main" id="{3688DD3D-6400-42D4-B822-DAD965D90A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3A2E05-6A92-41BF-941C-0B2CAEAACC1D}"/>
              </a:ext>
            </a:extLst>
          </p:cNvPr>
          <p:cNvSpPr>
            <a:spLocks noGrp="1"/>
          </p:cNvSpPr>
          <p:nvPr>
            <p:ph type="sldNum" sz="quarter" idx="12"/>
          </p:nvPr>
        </p:nvSpPr>
        <p:spPr/>
        <p:txBody>
          <a:bodyPr/>
          <a:lstStyle/>
          <a:p>
            <a:fld id="{CAEB8683-B7F6-4A50-804A-50716A0F8E01}" type="slidenum">
              <a:rPr lang="en-US" smtClean="0"/>
              <a:t>‹#›</a:t>
            </a:fld>
            <a:endParaRPr lang="en-US"/>
          </a:p>
        </p:txBody>
      </p:sp>
    </p:spTree>
    <p:extLst>
      <p:ext uri="{BB962C8B-B14F-4D97-AF65-F5344CB8AC3E}">
        <p14:creationId xmlns:p14="http://schemas.microsoft.com/office/powerpoint/2010/main" val="1131687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6EAD4-6517-4FE8-9525-79E5DCF575EF}"/>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ADC53C-33AE-43C6-8B00-C0D346A6F6DF}"/>
              </a:ext>
            </a:extLst>
          </p:cNvPr>
          <p:cNvSpPr>
            <a:spLocks noGrp="1"/>
          </p:cNvSpPr>
          <p:nvPr>
            <p:ph idx="1"/>
          </p:nvPr>
        </p:nvSpPr>
        <p:spPr>
          <a:xfrm>
            <a:off x="5183190"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EF7E45-1940-4E6F-91D1-F2A3F816625F}"/>
              </a:ext>
            </a:extLst>
          </p:cNvPr>
          <p:cNvSpPr>
            <a:spLocks noGrp="1"/>
          </p:cNvSpPr>
          <p:nvPr>
            <p:ph type="body" sz="half" idx="2"/>
          </p:nvPr>
        </p:nvSpPr>
        <p:spPr>
          <a:xfrm>
            <a:off x="839791" y="2057400"/>
            <a:ext cx="393223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Edit Master text styles</a:t>
            </a:r>
          </a:p>
        </p:txBody>
      </p:sp>
      <p:sp>
        <p:nvSpPr>
          <p:cNvPr id="5" name="Date Placeholder 4">
            <a:extLst>
              <a:ext uri="{FF2B5EF4-FFF2-40B4-BE49-F238E27FC236}">
                <a16:creationId xmlns:a16="http://schemas.microsoft.com/office/drawing/2014/main" id="{FBF32875-DAB1-4E9B-B4EE-E9EA5F73F5A6}"/>
              </a:ext>
            </a:extLst>
          </p:cNvPr>
          <p:cNvSpPr>
            <a:spLocks noGrp="1"/>
          </p:cNvSpPr>
          <p:nvPr>
            <p:ph type="dt" sz="half" idx="10"/>
          </p:nvPr>
        </p:nvSpPr>
        <p:spPr/>
        <p:txBody>
          <a:bodyPr/>
          <a:lstStyle/>
          <a:p>
            <a:fld id="{B1D07277-B3BA-405A-82F9-CC36051B9D86}" type="datetime1">
              <a:rPr lang="en-US" smtClean="0"/>
              <a:t>1/24/21</a:t>
            </a:fld>
            <a:endParaRPr lang="en-US"/>
          </a:p>
        </p:txBody>
      </p:sp>
      <p:sp>
        <p:nvSpPr>
          <p:cNvPr id="6" name="Footer Placeholder 5">
            <a:extLst>
              <a:ext uri="{FF2B5EF4-FFF2-40B4-BE49-F238E27FC236}">
                <a16:creationId xmlns:a16="http://schemas.microsoft.com/office/drawing/2014/main" id="{67BF0630-4336-441C-A912-70E5072A2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58BCEC-D4DD-48A0-BBCE-C8C77D22EF99}"/>
              </a:ext>
            </a:extLst>
          </p:cNvPr>
          <p:cNvSpPr>
            <a:spLocks noGrp="1"/>
          </p:cNvSpPr>
          <p:nvPr>
            <p:ph type="sldNum" sz="quarter" idx="12"/>
          </p:nvPr>
        </p:nvSpPr>
        <p:spPr/>
        <p:txBody>
          <a:bodyPr/>
          <a:lstStyle/>
          <a:p>
            <a:fld id="{CAEB8683-B7F6-4A50-804A-50716A0F8E01}" type="slidenum">
              <a:rPr lang="en-US" smtClean="0"/>
              <a:t>‹#›</a:t>
            </a:fld>
            <a:endParaRPr lang="en-US"/>
          </a:p>
        </p:txBody>
      </p:sp>
    </p:spTree>
    <p:extLst>
      <p:ext uri="{BB962C8B-B14F-4D97-AF65-F5344CB8AC3E}">
        <p14:creationId xmlns:p14="http://schemas.microsoft.com/office/powerpoint/2010/main" val="3652235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9835D-AC10-4FEC-9660-CFCEE30FEFFE}"/>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3E8F16-D4D4-4E41-884B-96689FDD048A}"/>
              </a:ext>
            </a:extLst>
          </p:cNvPr>
          <p:cNvSpPr>
            <a:spLocks noGrp="1"/>
          </p:cNvSpPr>
          <p:nvPr>
            <p:ph type="pic" idx="1"/>
          </p:nvPr>
        </p:nvSpPr>
        <p:spPr>
          <a:xfrm>
            <a:off x="5183190" y="987425"/>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endParaRPr lang="en-US"/>
          </a:p>
        </p:txBody>
      </p:sp>
      <p:sp>
        <p:nvSpPr>
          <p:cNvPr id="4" name="Text Placeholder 3">
            <a:extLst>
              <a:ext uri="{FF2B5EF4-FFF2-40B4-BE49-F238E27FC236}">
                <a16:creationId xmlns:a16="http://schemas.microsoft.com/office/drawing/2014/main" id="{4634AFB0-6E6F-4E5C-9461-3E34FB8BEC5F}"/>
              </a:ext>
            </a:extLst>
          </p:cNvPr>
          <p:cNvSpPr>
            <a:spLocks noGrp="1"/>
          </p:cNvSpPr>
          <p:nvPr>
            <p:ph type="body" sz="half" idx="2"/>
          </p:nvPr>
        </p:nvSpPr>
        <p:spPr>
          <a:xfrm>
            <a:off x="839791" y="2057400"/>
            <a:ext cx="393223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Edit Master text styles</a:t>
            </a:r>
          </a:p>
        </p:txBody>
      </p:sp>
      <p:sp>
        <p:nvSpPr>
          <p:cNvPr id="5" name="Date Placeholder 4">
            <a:extLst>
              <a:ext uri="{FF2B5EF4-FFF2-40B4-BE49-F238E27FC236}">
                <a16:creationId xmlns:a16="http://schemas.microsoft.com/office/drawing/2014/main" id="{AE3AFCC9-55E8-4766-B3CB-C061F2990320}"/>
              </a:ext>
            </a:extLst>
          </p:cNvPr>
          <p:cNvSpPr>
            <a:spLocks noGrp="1"/>
          </p:cNvSpPr>
          <p:nvPr>
            <p:ph type="dt" sz="half" idx="10"/>
          </p:nvPr>
        </p:nvSpPr>
        <p:spPr/>
        <p:txBody>
          <a:bodyPr/>
          <a:lstStyle/>
          <a:p>
            <a:fld id="{98621C15-2568-40F0-A853-62ABBB7CCC5E}" type="datetime1">
              <a:rPr lang="en-US" smtClean="0"/>
              <a:t>1/24/21</a:t>
            </a:fld>
            <a:endParaRPr lang="en-US"/>
          </a:p>
        </p:txBody>
      </p:sp>
      <p:sp>
        <p:nvSpPr>
          <p:cNvPr id="6" name="Footer Placeholder 5">
            <a:extLst>
              <a:ext uri="{FF2B5EF4-FFF2-40B4-BE49-F238E27FC236}">
                <a16:creationId xmlns:a16="http://schemas.microsoft.com/office/drawing/2014/main" id="{4FEF6ABE-6B77-4B15-AE66-783E2016C0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D174B3-0555-4D3C-AE66-F62D49848627}"/>
              </a:ext>
            </a:extLst>
          </p:cNvPr>
          <p:cNvSpPr>
            <a:spLocks noGrp="1"/>
          </p:cNvSpPr>
          <p:nvPr>
            <p:ph type="sldNum" sz="quarter" idx="12"/>
          </p:nvPr>
        </p:nvSpPr>
        <p:spPr/>
        <p:txBody>
          <a:bodyPr/>
          <a:lstStyle/>
          <a:p>
            <a:fld id="{CAEB8683-B7F6-4A50-804A-50716A0F8E01}" type="slidenum">
              <a:rPr lang="en-US" smtClean="0"/>
              <a:t>‹#›</a:t>
            </a:fld>
            <a:endParaRPr lang="en-US"/>
          </a:p>
        </p:txBody>
      </p:sp>
    </p:spTree>
    <p:extLst>
      <p:ext uri="{BB962C8B-B14F-4D97-AF65-F5344CB8AC3E}">
        <p14:creationId xmlns:p14="http://schemas.microsoft.com/office/powerpoint/2010/main" val="4197623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066822-E0D4-4922-BE9C-C1DF55394A4E}"/>
              </a:ext>
            </a:extLst>
          </p:cNvPr>
          <p:cNvSpPr>
            <a:spLocks noGrp="1"/>
          </p:cNvSpPr>
          <p:nvPr>
            <p:ph type="title"/>
          </p:nvPr>
        </p:nvSpPr>
        <p:spPr>
          <a:xfrm>
            <a:off x="838204"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2999D2-62FE-4205-865E-E71A8C6931DA}"/>
              </a:ext>
            </a:extLst>
          </p:cNvPr>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BD0D2F-E961-417E-8568-3E681409BBD9}"/>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7A49E6-AC32-4A2F-AB15-E27DA2253052}" type="datetime1">
              <a:rPr lang="en-US" smtClean="0"/>
              <a:t>1/24/21</a:t>
            </a:fld>
            <a:endParaRPr lang="en-US"/>
          </a:p>
        </p:txBody>
      </p:sp>
      <p:sp>
        <p:nvSpPr>
          <p:cNvPr id="5" name="Footer Placeholder 4">
            <a:extLst>
              <a:ext uri="{FF2B5EF4-FFF2-40B4-BE49-F238E27FC236}">
                <a16:creationId xmlns:a16="http://schemas.microsoft.com/office/drawing/2014/main" id="{633D0102-85BB-4539-98C3-E9D8178CF3EA}"/>
              </a:ext>
            </a:extLst>
          </p:cNvPr>
          <p:cNvSpPr>
            <a:spLocks noGrp="1"/>
          </p:cNvSpPr>
          <p:nvPr>
            <p:ph type="ftr" sz="quarter" idx="3"/>
          </p:nvPr>
        </p:nvSpPr>
        <p:spPr>
          <a:xfrm>
            <a:off x="4038604"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1A569E-A333-455E-AAC0-69CA59B0ADDE}"/>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EB8683-B7F6-4A50-804A-50716A0F8E01}" type="slidenum">
              <a:rPr lang="en-US" smtClean="0"/>
              <a:t>‹#›</a:t>
            </a:fld>
            <a:endParaRPr lang="en-US"/>
          </a:p>
        </p:txBody>
      </p:sp>
    </p:spTree>
    <p:extLst>
      <p:ext uri="{BB962C8B-B14F-4D97-AF65-F5344CB8AC3E}">
        <p14:creationId xmlns:p14="http://schemas.microsoft.com/office/powerpoint/2010/main" val="3033842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2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7" indent="-228607" algn="l" defTabSz="914422"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8" indent="-228607"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9" indent="-228607"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53"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1.png"/></Relationships>
</file>

<file path=ppt/slides/_rels/slide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41.png"/></Relationships>
</file>

<file path=ppt/slides/_rels/slide2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30.png"/></Relationships>
</file>

<file path=ppt/slides/_rels/slide2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0.png"/><Relationship Id="rId4" Type="http://schemas.openxmlformats.org/officeDocument/2006/relationships/image" Target="../media/image160.png"/></Relationships>
</file>

<file path=ppt/slides/_rels/slide2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0.png"/><Relationship Id="rId4" Type="http://schemas.openxmlformats.org/officeDocument/2006/relationships/image" Target="../media/image16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0.png"/></Relationships>
</file>

<file path=ppt/slides/_rels/slide2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330.png"/><Relationship Id="rId7" Type="http://schemas.openxmlformats.org/officeDocument/2006/relationships/image" Target="../media/image32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300.png"/></Relationships>
</file>

<file path=ppt/slides/_rels/slide3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Genetic risk prediction</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3950" y="1602304"/>
            <a:ext cx="2324100" cy="3492500"/>
          </a:xfrm>
          <a:prstGeom prst="rect">
            <a:avLst/>
          </a:prstGeom>
        </p:spPr>
      </p:pic>
      <p:sp>
        <p:nvSpPr>
          <p:cNvPr id="3" name="TextBox 2"/>
          <p:cNvSpPr txBox="1"/>
          <p:nvPr/>
        </p:nvSpPr>
        <p:spPr>
          <a:xfrm>
            <a:off x="2909452" y="5361706"/>
            <a:ext cx="2658100" cy="369332"/>
          </a:xfrm>
          <a:prstGeom prst="rect">
            <a:avLst/>
          </a:prstGeom>
          <a:noFill/>
        </p:spPr>
        <p:txBody>
          <a:bodyPr wrap="none" rtlCol="0">
            <a:spAutoFit/>
          </a:bodyPr>
          <a:lstStyle/>
          <a:p>
            <a:r>
              <a:rPr lang="en-US" dirty="0"/>
              <a:t>Genotype of an individual</a:t>
            </a:r>
          </a:p>
        </p:txBody>
      </p:sp>
      <p:sp>
        <p:nvSpPr>
          <p:cNvPr id="4" name="TextBox 3"/>
          <p:cNvSpPr txBox="1"/>
          <p:nvPr/>
        </p:nvSpPr>
        <p:spPr>
          <a:xfrm>
            <a:off x="6650180" y="5361706"/>
            <a:ext cx="3299878" cy="369332"/>
          </a:xfrm>
          <a:prstGeom prst="rect">
            <a:avLst/>
          </a:prstGeom>
          <a:noFill/>
        </p:spPr>
        <p:txBody>
          <a:bodyPr wrap="none" rtlCol="0">
            <a:spAutoFit/>
          </a:bodyPr>
          <a:lstStyle/>
          <a:p>
            <a:r>
              <a:rPr lang="en-US" dirty="0"/>
              <a:t>Life-time risk of genetic disorders</a:t>
            </a:r>
          </a:p>
        </p:txBody>
      </p:sp>
      <p:cxnSp>
        <p:nvCxnSpPr>
          <p:cNvPr id="6" name="Straight Arrow Connector 5"/>
          <p:cNvCxnSpPr>
            <a:stCxn id="3" idx="3"/>
            <a:endCxn id="4" idx="1"/>
          </p:cNvCxnSpPr>
          <p:nvPr/>
        </p:nvCxnSpPr>
        <p:spPr>
          <a:xfrm>
            <a:off x="5567552" y="5546372"/>
            <a:ext cx="108262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378973" y="5813274"/>
            <a:ext cx="1696042" cy="369332"/>
          </a:xfrm>
          <a:prstGeom prst="rect">
            <a:avLst/>
          </a:prstGeom>
          <a:noFill/>
        </p:spPr>
        <p:txBody>
          <a:bodyPr wrap="none" rtlCol="0">
            <a:spAutoFit/>
          </a:bodyPr>
          <a:lstStyle/>
          <a:p>
            <a:r>
              <a:rPr lang="en-US" dirty="0"/>
              <a:t>(Common SNPs)</a:t>
            </a:r>
          </a:p>
        </p:txBody>
      </p:sp>
      <p:sp>
        <p:nvSpPr>
          <p:cNvPr id="8" name="TextBox 7"/>
          <p:cNvSpPr txBox="1"/>
          <p:nvPr/>
        </p:nvSpPr>
        <p:spPr>
          <a:xfrm>
            <a:off x="6650180" y="5813274"/>
            <a:ext cx="3683188" cy="369332"/>
          </a:xfrm>
          <a:prstGeom prst="rect">
            <a:avLst/>
          </a:prstGeom>
          <a:noFill/>
        </p:spPr>
        <p:txBody>
          <a:bodyPr wrap="none" rtlCol="0">
            <a:spAutoFit/>
          </a:bodyPr>
          <a:lstStyle/>
          <a:p>
            <a:r>
              <a:rPr lang="en-US" dirty="0"/>
              <a:t>(Common complex </a:t>
            </a:r>
            <a:r>
              <a:rPr lang="en-US"/>
              <a:t>genetic disorders)</a:t>
            </a:r>
          </a:p>
        </p:txBody>
      </p:sp>
    </p:spTree>
    <p:extLst>
      <p:ext uri="{BB962C8B-B14F-4D97-AF65-F5344CB8AC3E}">
        <p14:creationId xmlns:p14="http://schemas.microsoft.com/office/powerpoint/2010/main" val="1692906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5420" y="426442"/>
            <a:ext cx="7886700" cy="994172"/>
          </a:xfrm>
        </p:spPr>
        <p:txBody>
          <a:bodyPr>
            <a:normAutofit fontScale="90000"/>
          </a:bodyPr>
          <a:lstStyle/>
          <a:p>
            <a:pPr algn="ctr"/>
            <a:r>
              <a:rPr lang="en-US" dirty="0"/>
              <a:t>Accuracy of polygenic prediction in cattle</a:t>
            </a:r>
          </a:p>
        </p:txBody>
      </p:sp>
      <p:grpSp>
        <p:nvGrpSpPr>
          <p:cNvPr id="7" name="Group 6"/>
          <p:cNvGrpSpPr/>
          <p:nvPr/>
        </p:nvGrpSpPr>
        <p:grpSpPr>
          <a:xfrm>
            <a:off x="3479802" y="2070101"/>
            <a:ext cx="4610099" cy="3117851"/>
            <a:chOff x="2607734" y="1617133"/>
            <a:chExt cx="5700183" cy="3958970"/>
          </a:xfrm>
        </p:grpSpPr>
        <p:pic>
          <p:nvPicPr>
            <p:cNvPr id="5" name="Picture 4"/>
            <p:cNvPicPr>
              <a:picLocks noChangeAspect="1"/>
            </p:cNvPicPr>
            <p:nvPr/>
          </p:nvPicPr>
          <p:blipFill>
            <a:blip r:embed="rId2"/>
            <a:stretch>
              <a:fillRect/>
            </a:stretch>
          </p:blipFill>
          <p:spPr>
            <a:xfrm>
              <a:off x="2607734" y="1617133"/>
              <a:ext cx="5700183" cy="3958970"/>
            </a:xfrm>
            <a:prstGeom prst="rect">
              <a:avLst/>
            </a:prstGeom>
          </p:spPr>
        </p:pic>
        <p:sp>
          <p:nvSpPr>
            <p:cNvPr id="6" name="Rectangle 5"/>
            <p:cNvSpPr/>
            <p:nvPr/>
          </p:nvSpPr>
          <p:spPr>
            <a:xfrm>
              <a:off x="2607734" y="1617133"/>
              <a:ext cx="287866" cy="347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8" name="TextBox 7"/>
          <p:cNvSpPr txBox="1"/>
          <p:nvPr/>
        </p:nvSpPr>
        <p:spPr>
          <a:xfrm>
            <a:off x="4344908" y="5492751"/>
            <a:ext cx="3627724" cy="369332"/>
          </a:xfrm>
          <a:prstGeom prst="rect">
            <a:avLst/>
          </a:prstGeom>
          <a:noFill/>
        </p:spPr>
        <p:txBody>
          <a:bodyPr wrap="none" rtlCol="0">
            <a:spAutoFit/>
          </a:bodyPr>
          <a:lstStyle/>
          <a:p>
            <a:r>
              <a:rPr lang="en-US" dirty="0"/>
              <a:t>Poor transferability between breeds!</a:t>
            </a:r>
          </a:p>
        </p:txBody>
      </p:sp>
    </p:spTree>
    <p:extLst>
      <p:ext uri="{BB962C8B-B14F-4D97-AF65-F5344CB8AC3E}">
        <p14:creationId xmlns:p14="http://schemas.microsoft.com/office/powerpoint/2010/main" val="1457465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7304" y="306127"/>
            <a:ext cx="7886700" cy="994172"/>
          </a:xfrm>
        </p:spPr>
        <p:txBody>
          <a:bodyPr/>
          <a:lstStyle/>
          <a:p>
            <a:pPr algn="ctr"/>
            <a:r>
              <a:rPr lang="en-US" dirty="0"/>
              <a:t>Applications in humans</a:t>
            </a:r>
          </a:p>
        </p:txBody>
      </p:sp>
      <p:pic>
        <p:nvPicPr>
          <p:cNvPr id="3" name="Picture 2"/>
          <p:cNvPicPr>
            <a:picLocks noChangeAspect="1"/>
          </p:cNvPicPr>
          <p:nvPr/>
        </p:nvPicPr>
        <p:blipFill>
          <a:blip r:embed="rId2"/>
          <a:stretch>
            <a:fillRect/>
          </a:stretch>
        </p:blipFill>
        <p:spPr>
          <a:xfrm>
            <a:off x="1809750" y="1756967"/>
            <a:ext cx="5067300" cy="2038350"/>
          </a:xfrm>
          <a:prstGeom prst="rect">
            <a:avLst/>
          </a:prstGeom>
        </p:spPr>
      </p:pic>
      <p:pic>
        <p:nvPicPr>
          <p:cNvPr id="4" name="Picture 3"/>
          <p:cNvPicPr>
            <a:picLocks noChangeAspect="1"/>
          </p:cNvPicPr>
          <p:nvPr/>
        </p:nvPicPr>
        <p:blipFill>
          <a:blip r:embed="rId3"/>
          <a:stretch>
            <a:fillRect/>
          </a:stretch>
        </p:blipFill>
        <p:spPr>
          <a:xfrm>
            <a:off x="5408613" y="3664476"/>
            <a:ext cx="5133975" cy="1581150"/>
          </a:xfrm>
          <a:prstGeom prst="rect">
            <a:avLst/>
          </a:prstGeom>
        </p:spPr>
      </p:pic>
      <p:sp>
        <p:nvSpPr>
          <p:cNvPr id="9" name="Content Placeholder 2"/>
          <p:cNvSpPr>
            <a:spLocks noGrp="1"/>
          </p:cNvSpPr>
          <p:nvPr>
            <p:ph idx="1"/>
          </p:nvPr>
        </p:nvSpPr>
        <p:spPr>
          <a:xfrm>
            <a:off x="1670051" y="4941890"/>
            <a:ext cx="4194073" cy="913337"/>
          </a:xfrm>
        </p:spPr>
        <p:txBody>
          <a:bodyPr>
            <a:normAutofit fontScale="77500" lnSpcReduction="20000"/>
          </a:bodyPr>
          <a:lstStyle/>
          <a:p>
            <a:r>
              <a:rPr lang="en-US" dirty="0"/>
              <a:t>LD-prune</a:t>
            </a:r>
          </a:p>
          <a:p>
            <a:r>
              <a:rPr lang="en-US" dirty="0"/>
              <a:t>Exclude SNPs of very small effect</a:t>
            </a:r>
          </a:p>
        </p:txBody>
      </p:sp>
    </p:spTree>
    <p:extLst>
      <p:ext uri="{BB962C8B-B14F-4D97-AF65-F5344CB8AC3E}">
        <p14:creationId xmlns:p14="http://schemas.microsoft.com/office/powerpoint/2010/main" val="142455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Extensions of BLUP </a:t>
            </a:r>
            <a:r>
              <a:rPr lang="mr-IN" dirty="0"/>
              <a:t>–</a:t>
            </a:r>
            <a:r>
              <a:rPr lang="en-US" dirty="0"/>
              <a:t> multiple variance scales and binary phenotypes</a:t>
            </a:r>
          </a:p>
        </p:txBody>
      </p:sp>
      <p:sp>
        <p:nvSpPr>
          <p:cNvPr id="4" name="TextBox 3"/>
          <p:cNvSpPr txBox="1"/>
          <p:nvPr/>
        </p:nvSpPr>
        <p:spPr>
          <a:xfrm>
            <a:off x="2282217" y="2752961"/>
            <a:ext cx="8586261" cy="2354491"/>
          </a:xfrm>
          <a:prstGeom prst="rect">
            <a:avLst/>
          </a:prstGeom>
          <a:noFill/>
        </p:spPr>
        <p:txBody>
          <a:bodyPr wrap="none" rtlCol="0">
            <a:spAutoFit/>
          </a:bodyPr>
          <a:lstStyle/>
          <a:p>
            <a:r>
              <a:rPr lang="en-US" sz="2100" dirty="0" err="1"/>
              <a:t>MultiBLUP</a:t>
            </a:r>
            <a:r>
              <a:rPr lang="en-US" sz="2100" dirty="0"/>
              <a:t>: 			Speed and Balding. </a:t>
            </a:r>
            <a:r>
              <a:rPr lang="en-US" sz="2100" i="1" dirty="0"/>
              <a:t>Genome Research </a:t>
            </a:r>
            <a:r>
              <a:rPr lang="en-US" sz="2100" dirty="0"/>
              <a:t>2014</a:t>
            </a:r>
          </a:p>
          <a:p>
            <a:endParaRPr lang="en-US" sz="2100" dirty="0"/>
          </a:p>
          <a:p>
            <a:r>
              <a:rPr lang="en-US" sz="2100" dirty="0"/>
              <a:t>Bayesian analysis: 		MacLeod et al. </a:t>
            </a:r>
            <a:r>
              <a:rPr lang="en-US" sz="2100" i="1" dirty="0"/>
              <a:t>Genetics</a:t>
            </a:r>
            <a:r>
              <a:rPr lang="en-US" sz="2100" dirty="0"/>
              <a:t> 2014</a:t>
            </a:r>
          </a:p>
          <a:p>
            <a:endParaRPr lang="en-US" sz="2100" dirty="0"/>
          </a:p>
          <a:p>
            <a:r>
              <a:rPr lang="en-US" sz="2100" dirty="0"/>
              <a:t>BSLMM:				Zhou et al. </a:t>
            </a:r>
            <a:r>
              <a:rPr lang="en-US" sz="2100" i="1" dirty="0"/>
              <a:t>PLOS Genetics </a:t>
            </a:r>
            <a:r>
              <a:rPr lang="en-US" sz="2100" dirty="0"/>
              <a:t>2013</a:t>
            </a:r>
          </a:p>
          <a:p>
            <a:endParaRPr lang="en-US" sz="2100" dirty="0"/>
          </a:p>
          <a:p>
            <a:r>
              <a:rPr lang="en-US" sz="2100" dirty="0" err="1"/>
              <a:t>GeRSI</a:t>
            </a:r>
            <a:r>
              <a:rPr lang="en-US" sz="2100" dirty="0"/>
              <a:t>:				Golan and </a:t>
            </a:r>
            <a:r>
              <a:rPr lang="en-US" sz="2100" dirty="0" err="1"/>
              <a:t>Rossett</a:t>
            </a:r>
            <a:r>
              <a:rPr lang="en-US" sz="2100" dirty="0"/>
              <a:t>. </a:t>
            </a:r>
            <a:r>
              <a:rPr lang="en-US" sz="2100" i="1" dirty="0"/>
              <a:t>AJHG</a:t>
            </a:r>
            <a:r>
              <a:rPr lang="en-US" sz="2100" dirty="0"/>
              <a:t> 2014</a:t>
            </a:r>
          </a:p>
        </p:txBody>
      </p:sp>
    </p:spTree>
    <p:extLst>
      <p:ext uri="{BB962C8B-B14F-4D97-AF65-F5344CB8AC3E}">
        <p14:creationId xmlns:p14="http://schemas.microsoft.com/office/powerpoint/2010/main" val="126283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4267" y="2531680"/>
            <a:ext cx="10123466" cy="2364410"/>
          </a:xfrm>
        </p:spPr>
        <p:txBody>
          <a:bodyPr/>
          <a:lstStyle/>
          <a:p>
            <a:r>
              <a:rPr lang="en-US" dirty="0"/>
              <a:t>Summary statistics are easily available</a:t>
            </a:r>
          </a:p>
          <a:p>
            <a:endParaRPr lang="en-US" dirty="0"/>
          </a:p>
          <a:p>
            <a:r>
              <a:rPr lang="en-US" dirty="0"/>
              <a:t>Most methods require a separate small individual level dataset to tune parameters</a:t>
            </a:r>
          </a:p>
          <a:p>
            <a:endParaRPr lang="en-US" dirty="0"/>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CAEB8683-B7F6-4A50-804A-50716A0F8E01}" type="slidenum">
              <a:rPr lang="en-US" smtClean="0"/>
              <a:t>13</a:t>
            </a:fld>
            <a:endParaRPr lang="en-US"/>
          </a:p>
        </p:txBody>
      </p:sp>
      <p:sp>
        <p:nvSpPr>
          <p:cNvPr id="6" name="Title 1"/>
          <p:cNvSpPr>
            <a:spLocks noGrp="1"/>
          </p:cNvSpPr>
          <p:nvPr>
            <p:ph type="title"/>
          </p:nvPr>
        </p:nvSpPr>
        <p:spPr>
          <a:xfrm>
            <a:off x="0" y="121812"/>
            <a:ext cx="11861074" cy="1325563"/>
          </a:xfrm>
        </p:spPr>
        <p:txBody>
          <a:bodyPr>
            <a:normAutofit/>
          </a:bodyPr>
          <a:lstStyle/>
          <a:p>
            <a:pPr algn="ctr"/>
            <a:r>
              <a:rPr lang="en-US" sz="3600" dirty="0"/>
              <a:t>Methods that work with summary statistics</a:t>
            </a:r>
          </a:p>
        </p:txBody>
      </p:sp>
    </p:spTree>
    <p:extLst>
      <p:ext uri="{BB962C8B-B14F-4D97-AF65-F5344CB8AC3E}">
        <p14:creationId xmlns:p14="http://schemas.microsoft.com/office/powerpoint/2010/main" val="2277219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err="1"/>
              <a:t>LDPred</a:t>
            </a:r>
            <a:r>
              <a:rPr lang="en-US" dirty="0"/>
              <a:t> </a:t>
            </a:r>
            <a:r>
              <a:rPr lang="mr-IN" dirty="0"/>
              <a:t>–</a:t>
            </a:r>
            <a:r>
              <a:rPr lang="en-US" dirty="0"/>
              <a:t> a Bayesian method using summary statistics</a:t>
            </a:r>
          </a:p>
        </p:txBody>
      </p:sp>
      <p:pic>
        <p:nvPicPr>
          <p:cNvPr id="4" name="Picture 3"/>
          <p:cNvPicPr>
            <a:picLocks noChangeAspect="1"/>
          </p:cNvPicPr>
          <p:nvPr/>
        </p:nvPicPr>
        <p:blipFill>
          <a:blip r:embed="rId2"/>
          <a:stretch>
            <a:fillRect/>
          </a:stretch>
        </p:blipFill>
        <p:spPr>
          <a:xfrm>
            <a:off x="2766164" y="3043796"/>
            <a:ext cx="4634021" cy="1311515"/>
          </a:xfrm>
          <a:prstGeom prst="rect">
            <a:avLst/>
          </a:prstGeom>
        </p:spPr>
      </p:pic>
      <p:sp>
        <p:nvSpPr>
          <p:cNvPr id="5" name="TextBox 4"/>
          <p:cNvSpPr txBox="1"/>
          <p:nvPr/>
        </p:nvSpPr>
        <p:spPr>
          <a:xfrm>
            <a:off x="7838954" y="3561053"/>
            <a:ext cx="1852495" cy="300082"/>
          </a:xfrm>
          <a:prstGeom prst="rect">
            <a:avLst/>
          </a:prstGeom>
          <a:noFill/>
        </p:spPr>
        <p:txBody>
          <a:bodyPr wrap="none" rtlCol="0">
            <a:spAutoFit/>
          </a:bodyPr>
          <a:lstStyle/>
          <a:p>
            <a:r>
              <a:rPr lang="en-US" sz="1350" dirty="0" err="1"/>
              <a:t>Vilhjalmsson</a:t>
            </a:r>
            <a:r>
              <a:rPr lang="en-US" sz="1350" dirty="0"/>
              <a:t> et al. 2015</a:t>
            </a:r>
          </a:p>
        </p:txBody>
      </p:sp>
      <p:sp>
        <p:nvSpPr>
          <p:cNvPr id="6" name="TextBox 5"/>
          <p:cNvSpPr txBox="1"/>
          <p:nvPr/>
        </p:nvSpPr>
        <p:spPr>
          <a:xfrm>
            <a:off x="4378652" y="5467351"/>
            <a:ext cx="2242858" cy="415498"/>
          </a:xfrm>
          <a:prstGeom prst="rect">
            <a:avLst/>
          </a:prstGeom>
          <a:noFill/>
        </p:spPr>
        <p:txBody>
          <a:bodyPr wrap="none" rtlCol="0">
            <a:spAutoFit/>
          </a:bodyPr>
          <a:lstStyle/>
          <a:p>
            <a:r>
              <a:rPr lang="en-US" sz="2100" dirty="0"/>
              <a:t>Also, check </a:t>
            </a:r>
            <a:r>
              <a:rPr lang="en-US" sz="2100" i="1" dirty="0" err="1"/>
              <a:t>BayesR</a:t>
            </a:r>
            <a:endParaRPr lang="en-US" sz="2100" dirty="0"/>
          </a:p>
        </p:txBody>
      </p:sp>
    </p:spTree>
    <p:extLst>
      <p:ext uri="{BB962C8B-B14F-4D97-AF65-F5344CB8AC3E}">
        <p14:creationId xmlns:p14="http://schemas.microsoft.com/office/powerpoint/2010/main" val="727915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4135E-537E-AF4B-9A35-E8E37DEE85E9}"/>
              </a:ext>
            </a:extLst>
          </p:cNvPr>
          <p:cNvSpPr>
            <a:spLocks noGrp="1"/>
          </p:cNvSpPr>
          <p:nvPr>
            <p:ph type="title"/>
          </p:nvPr>
        </p:nvSpPr>
        <p:spPr/>
        <p:txBody>
          <a:bodyPr>
            <a:normAutofit/>
          </a:bodyPr>
          <a:lstStyle/>
          <a:p>
            <a:r>
              <a:rPr lang="en-US" sz="3200" dirty="0"/>
              <a:t>Extreme tails in the distributions of genetic risk scores are highly predictive</a:t>
            </a:r>
          </a:p>
        </p:txBody>
      </p:sp>
      <p:pic>
        <p:nvPicPr>
          <p:cNvPr id="4" name="Picture 3">
            <a:extLst>
              <a:ext uri="{FF2B5EF4-FFF2-40B4-BE49-F238E27FC236}">
                <a16:creationId xmlns:a16="http://schemas.microsoft.com/office/drawing/2014/main" id="{1DEC560B-FB77-2541-A356-9CF7FD80776B}"/>
              </a:ext>
            </a:extLst>
          </p:cNvPr>
          <p:cNvPicPr>
            <a:picLocks noChangeAspect="1"/>
          </p:cNvPicPr>
          <p:nvPr/>
        </p:nvPicPr>
        <p:blipFill>
          <a:blip r:embed="rId3"/>
          <a:stretch>
            <a:fillRect/>
          </a:stretch>
        </p:blipFill>
        <p:spPr>
          <a:xfrm>
            <a:off x="1981200" y="1552026"/>
            <a:ext cx="7816534" cy="3999689"/>
          </a:xfrm>
          <a:prstGeom prst="rect">
            <a:avLst/>
          </a:prstGeom>
        </p:spPr>
      </p:pic>
      <p:sp>
        <p:nvSpPr>
          <p:cNvPr id="5" name="TextBox 4">
            <a:extLst>
              <a:ext uri="{FF2B5EF4-FFF2-40B4-BE49-F238E27FC236}">
                <a16:creationId xmlns:a16="http://schemas.microsoft.com/office/drawing/2014/main" id="{801BAD5B-5CB0-D24C-8E5B-05B93472883B}"/>
              </a:ext>
            </a:extLst>
          </p:cNvPr>
          <p:cNvSpPr txBox="1"/>
          <p:nvPr/>
        </p:nvSpPr>
        <p:spPr>
          <a:xfrm>
            <a:off x="8443522" y="6214030"/>
            <a:ext cx="1767279" cy="369332"/>
          </a:xfrm>
          <a:prstGeom prst="rect">
            <a:avLst/>
          </a:prstGeom>
          <a:noFill/>
        </p:spPr>
        <p:txBody>
          <a:bodyPr wrap="none" rtlCol="0">
            <a:spAutoFit/>
          </a:bodyPr>
          <a:lstStyle/>
          <a:p>
            <a:r>
              <a:rPr lang="en-US" dirty="0" err="1"/>
              <a:t>Khera</a:t>
            </a:r>
            <a:r>
              <a:rPr lang="en-US" dirty="0"/>
              <a:t> et al. 2018</a:t>
            </a:r>
          </a:p>
        </p:txBody>
      </p:sp>
      <p:sp>
        <p:nvSpPr>
          <p:cNvPr id="6" name="TextBox 5">
            <a:extLst>
              <a:ext uri="{FF2B5EF4-FFF2-40B4-BE49-F238E27FC236}">
                <a16:creationId xmlns:a16="http://schemas.microsoft.com/office/drawing/2014/main" id="{E7B14CFB-6618-6846-86E2-46906E1D00B1}"/>
              </a:ext>
            </a:extLst>
          </p:cNvPr>
          <p:cNvSpPr txBox="1"/>
          <p:nvPr/>
        </p:nvSpPr>
        <p:spPr>
          <a:xfrm>
            <a:off x="3008028" y="5316769"/>
            <a:ext cx="2457019" cy="369332"/>
          </a:xfrm>
          <a:prstGeom prst="rect">
            <a:avLst/>
          </a:prstGeom>
          <a:solidFill>
            <a:schemeClr val="bg1"/>
          </a:solidFill>
        </p:spPr>
        <p:txBody>
          <a:bodyPr wrap="none" rtlCol="0">
            <a:spAutoFit/>
          </a:bodyPr>
          <a:lstStyle/>
          <a:p>
            <a:r>
              <a:rPr lang="en-US" dirty="0"/>
              <a:t>Coronary Artery Disease</a:t>
            </a:r>
          </a:p>
        </p:txBody>
      </p:sp>
      <p:sp>
        <p:nvSpPr>
          <p:cNvPr id="7" name="TextBox 6">
            <a:extLst>
              <a:ext uri="{FF2B5EF4-FFF2-40B4-BE49-F238E27FC236}">
                <a16:creationId xmlns:a16="http://schemas.microsoft.com/office/drawing/2014/main" id="{869D178E-AE21-824C-87EE-E88DB0A0EE86}"/>
              </a:ext>
            </a:extLst>
          </p:cNvPr>
          <p:cNvSpPr txBox="1"/>
          <p:nvPr/>
        </p:nvSpPr>
        <p:spPr>
          <a:xfrm>
            <a:off x="7529043" y="1696767"/>
            <a:ext cx="1227259" cy="369332"/>
          </a:xfrm>
          <a:prstGeom prst="rect">
            <a:avLst/>
          </a:prstGeom>
          <a:noFill/>
        </p:spPr>
        <p:txBody>
          <a:bodyPr wrap="none" rtlCol="0">
            <a:spAutoFit/>
          </a:bodyPr>
          <a:lstStyle/>
          <a:p>
            <a:r>
              <a:rPr lang="en-US" dirty="0">
                <a:solidFill>
                  <a:srgbClr val="FF0000"/>
                </a:solidFill>
              </a:rPr>
              <a:t>Highest 1%</a:t>
            </a:r>
          </a:p>
        </p:txBody>
      </p:sp>
      <p:sp>
        <p:nvSpPr>
          <p:cNvPr id="8" name="TextBox 7">
            <a:extLst>
              <a:ext uri="{FF2B5EF4-FFF2-40B4-BE49-F238E27FC236}">
                <a16:creationId xmlns:a16="http://schemas.microsoft.com/office/drawing/2014/main" id="{6BA40172-2CB2-D348-8CC8-C74D91CD30FE}"/>
              </a:ext>
            </a:extLst>
          </p:cNvPr>
          <p:cNvSpPr txBox="1"/>
          <p:nvPr/>
        </p:nvSpPr>
        <p:spPr>
          <a:xfrm>
            <a:off x="7337371" y="2606740"/>
            <a:ext cx="1227259" cy="369332"/>
          </a:xfrm>
          <a:prstGeom prst="rect">
            <a:avLst/>
          </a:prstGeom>
          <a:noFill/>
        </p:spPr>
        <p:txBody>
          <a:bodyPr wrap="none" rtlCol="0">
            <a:spAutoFit/>
          </a:bodyPr>
          <a:lstStyle/>
          <a:p>
            <a:r>
              <a:rPr lang="en-US" dirty="0">
                <a:solidFill>
                  <a:srgbClr val="FF0000"/>
                </a:solidFill>
              </a:rPr>
              <a:t>Highest 5%</a:t>
            </a:r>
          </a:p>
        </p:txBody>
      </p:sp>
      <p:cxnSp>
        <p:nvCxnSpPr>
          <p:cNvPr id="10" name="Straight Arrow Connector 9">
            <a:extLst>
              <a:ext uri="{FF2B5EF4-FFF2-40B4-BE49-F238E27FC236}">
                <a16:creationId xmlns:a16="http://schemas.microsoft.com/office/drawing/2014/main" id="{01A3E2BE-885A-F14C-BD7D-AB91D7484D80}"/>
              </a:ext>
            </a:extLst>
          </p:cNvPr>
          <p:cNvCxnSpPr/>
          <p:nvPr/>
        </p:nvCxnSpPr>
        <p:spPr>
          <a:xfrm>
            <a:off x="8756301" y="1904886"/>
            <a:ext cx="71281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DBEDC6D4-A82A-5B43-8895-0D961D21AE90}"/>
              </a:ext>
            </a:extLst>
          </p:cNvPr>
          <p:cNvCxnSpPr>
            <a:cxnSpLocks/>
          </p:cNvCxnSpPr>
          <p:nvPr/>
        </p:nvCxnSpPr>
        <p:spPr>
          <a:xfrm>
            <a:off x="8536920" y="2833884"/>
            <a:ext cx="850325" cy="4226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182DE58-4ED7-3548-A258-9523B8C503F6}"/>
              </a:ext>
            </a:extLst>
          </p:cNvPr>
          <p:cNvCxnSpPr>
            <a:cxnSpLocks/>
          </p:cNvCxnSpPr>
          <p:nvPr/>
        </p:nvCxnSpPr>
        <p:spPr>
          <a:xfrm>
            <a:off x="6589296" y="4093219"/>
            <a:ext cx="3056021"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E7DF4E6C-C5B3-A04F-8140-458EC8A2ABE7}"/>
              </a:ext>
            </a:extLst>
          </p:cNvPr>
          <p:cNvSpPr txBox="1"/>
          <p:nvPr/>
        </p:nvSpPr>
        <p:spPr>
          <a:xfrm>
            <a:off x="6557089" y="3723887"/>
            <a:ext cx="1319207" cy="369332"/>
          </a:xfrm>
          <a:prstGeom prst="rect">
            <a:avLst/>
          </a:prstGeom>
          <a:noFill/>
        </p:spPr>
        <p:txBody>
          <a:bodyPr wrap="none" rtlCol="0">
            <a:spAutoFit/>
          </a:bodyPr>
          <a:lstStyle/>
          <a:p>
            <a:r>
              <a:rPr lang="en-US" dirty="0">
                <a:solidFill>
                  <a:srgbClr val="FF0000"/>
                </a:solidFill>
              </a:rPr>
              <a:t>Average risk</a:t>
            </a:r>
          </a:p>
        </p:txBody>
      </p:sp>
    </p:spTree>
    <p:extLst>
      <p:ext uri="{BB962C8B-B14F-4D97-AF65-F5344CB8AC3E}">
        <p14:creationId xmlns:p14="http://schemas.microsoft.com/office/powerpoint/2010/main" val="1056755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With some caveats</a:t>
            </a:r>
          </a:p>
        </p:txBody>
      </p:sp>
      <p:pic>
        <p:nvPicPr>
          <p:cNvPr id="4" name="Picture 3"/>
          <p:cNvPicPr>
            <a:picLocks noChangeAspect="1"/>
          </p:cNvPicPr>
          <p:nvPr/>
        </p:nvPicPr>
        <p:blipFill>
          <a:blip r:embed="rId2"/>
          <a:stretch>
            <a:fillRect/>
          </a:stretch>
        </p:blipFill>
        <p:spPr>
          <a:xfrm>
            <a:off x="3925523" y="2125268"/>
            <a:ext cx="4519184" cy="3706109"/>
          </a:xfrm>
          <a:prstGeom prst="rect">
            <a:avLst/>
          </a:prstGeom>
        </p:spPr>
      </p:pic>
      <p:sp>
        <p:nvSpPr>
          <p:cNvPr id="5" name="TextBox 4"/>
          <p:cNvSpPr txBox="1"/>
          <p:nvPr/>
        </p:nvSpPr>
        <p:spPr>
          <a:xfrm>
            <a:off x="8103853" y="5509847"/>
            <a:ext cx="1713226" cy="276999"/>
          </a:xfrm>
          <a:prstGeom prst="rect">
            <a:avLst/>
          </a:prstGeom>
          <a:noFill/>
        </p:spPr>
        <p:txBody>
          <a:bodyPr wrap="none" rtlCol="0">
            <a:spAutoFit/>
          </a:bodyPr>
          <a:lstStyle/>
          <a:p>
            <a:r>
              <a:rPr lang="en-US" sz="1200" dirty="0"/>
              <a:t>Martin et al., </a:t>
            </a:r>
            <a:r>
              <a:rPr lang="en-US" sz="1200" i="1" dirty="0"/>
              <a:t>AJHG</a:t>
            </a:r>
            <a:r>
              <a:rPr lang="en-US" sz="1200" dirty="0"/>
              <a:t> 2017</a:t>
            </a:r>
          </a:p>
        </p:txBody>
      </p:sp>
    </p:spTree>
    <p:extLst>
      <p:ext uri="{BB962C8B-B14F-4D97-AF65-F5344CB8AC3E}">
        <p14:creationId xmlns:p14="http://schemas.microsoft.com/office/powerpoint/2010/main" val="1828298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603"/>
            <a:ext cx="10515600" cy="1325563"/>
          </a:xfrm>
        </p:spPr>
        <p:txBody>
          <a:bodyPr>
            <a:normAutofit/>
          </a:bodyPr>
          <a:lstStyle/>
          <a:p>
            <a:r>
              <a:rPr lang="en-US" sz="3200" dirty="0"/>
              <a:t>Linear models for genetic risk prediction</a:t>
            </a:r>
          </a:p>
        </p:txBody>
      </p:sp>
      <mc:AlternateContent xmlns:mc="http://schemas.openxmlformats.org/markup-compatibility/2006" xmlns:a14="http://schemas.microsoft.com/office/drawing/2010/main">
        <mc:Choice Requires="a14">
          <p:sp>
            <p:nvSpPr>
              <p:cNvPr id="9" name="Rectangle 8"/>
              <p:cNvSpPr/>
              <p:nvPr/>
            </p:nvSpPr>
            <p:spPr>
              <a:xfrm>
                <a:off x="4359345" y="1527965"/>
                <a:ext cx="2089033" cy="10303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charset="0"/>
                            </a:rPr>
                            <m:t>𝑖</m:t>
                          </m:r>
                        </m:sub>
                      </m:sSub>
                      <m:r>
                        <a:rPr lang="en-US" sz="2400">
                          <a:latin typeface="Cambria Math" charset="0"/>
                        </a:rPr>
                        <m:t>=</m:t>
                      </m:r>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𝑗</m:t>
                          </m:r>
                        </m:sub>
                        <m:sup/>
                        <m:e>
                          <m:sSub>
                            <m:sSubPr>
                              <m:ctrlPr>
                                <a:rPr lang="en-US" sz="2400" i="1">
                                  <a:latin typeface="Cambria Math" panose="02040503050406030204" pitchFamily="18" charset="0"/>
                                </a:rPr>
                              </m:ctrlPr>
                            </m:sSubPr>
                            <m:e>
                              <m:r>
                                <a:rPr lang="en-US" sz="2400" i="1">
                                  <a:latin typeface="Cambria Math" charset="0"/>
                                </a:rPr>
                                <m:t>𝛽</m:t>
                              </m:r>
                            </m:e>
                            <m:sub>
                              <m:r>
                                <a:rPr lang="en-US" sz="2400" i="1">
                                  <a:latin typeface="Cambria Math" charset="0"/>
                                </a:rPr>
                                <m:t>𝑗</m:t>
                              </m:r>
                            </m:sub>
                          </m:sSub>
                          <m:sSub>
                            <m:sSubPr>
                              <m:ctrlPr>
                                <a:rPr lang="en-US" sz="2400" i="1">
                                  <a:latin typeface="Cambria Math" panose="02040503050406030204" pitchFamily="18" charset="0"/>
                                </a:rPr>
                              </m:ctrlPr>
                            </m:sSubPr>
                            <m:e>
                              <m:r>
                                <a:rPr lang="en-US" sz="2400" i="1">
                                  <a:latin typeface="Cambria Math" panose="02040503050406030204" pitchFamily="18" charset="0"/>
                                </a:rPr>
                                <m:t> </m:t>
                              </m:r>
                              <m:r>
                                <a:rPr lang="en-US" sz="2400" i="1">
                                  <a:latin typeface="Cambria Math" charset="0"/>
                                </a:rPr>
                                <m:t>𝑥</m:t>
                              </m:r>
                            </m:e>
                            <m:sub>
                              <m:r>
                                <a:rPr lang="en-US" sz="2400" i="1">
                                  <a:latin typeface="Cambria Math" charset="0"/>
                                </a:rPr>
                                <m:t>𝑖𝑗</m:t>
                              </m:r>
                            </m:sub>
                          </m:sSub>
                        </m:e>
                      </m:nary>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2835344" y="1527964"/>
                <a:ext cx="2089033" cy="1030347"/>
              </a:xfrm>
              <a:prstGeom prst="rect">
                <a:avLst/>
              </a:prstGeom>
              <a:blipFill>
                <a:blip r:embed="rId3"/>
                <a:stretch>
                  <a:fillRect l="-17470" t="-127160" b="-171605"/>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435AE409-869D-6E4F-BF2F-06185087D8F2}"/>
              </a:ext>
            </a:extLst>
          </p:cNvPr>
          <p:cNvCxnSpPr>
            <a:cxnSpLocks/>
          </p:cNvCxnSpPr>
          <p:nvPr/>
        </p:nvCxnSpPr>
        <p:spPr>
          <a:xfrm flipV="1">
            <a:off x="4570429" y="2188031"/>
            <a:ext cx="0" cy="6332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E9B61AE-AADF-8343-A0F8-47729DCF0158}"/>
                  </a:ext>
                </a:extLst>
              </p:cNvPr>
              <p:cNvSpPr txBox="1"/>
              <p:nvPr/>
            </p:nvSpPr>
            <p:spPr>
              <a:xfrm>
                <a:off x="3925670" y="2840453"/>
                <a:ext cx="1534779" cy="646331"/>
              </a:xfrm>
              <a:prstGeom prst="rect">
                <a:avLst/>
              </a:prstGeom>
              <a:noFill/>
            </p:spPr>
            <p:txBody>
              <a:bodyPr wrap="none" rtlCol="0">
                <a:spAutoFit/>
              </a:bodyPr>
              <a:lstStyle/>
              <a:p>
                <a:r>
                  <a:rPr lang="en-US" dirty="0"/>
                  <a:t>Genetic risk of</a:t>
                </a:r>
              </a:p>
              <a:p>
                <a:r>
                  <a:rPr lang="en-US" dirty="0"/>
                  <a:t>individual </a:t>
                </a:r>
                <a14:m>
                  <m:oMath xmlns:m="http://schemas.openxmlformats.org/officeDocument/2006/math">
                    <m:r>
                      <a:rPr lang="en-US" i="1">
                        <a:latin typeface="Cambria Math" charset="0"/>
                      </a:rPr>
                      <m:t>𝑖</m:t>
                    </m:r>
                  </m:oMath>
                </a14:m>
                <a:endParaRPr lang="en-US" i="1" dirty="0"/>
              </a:p>
            </p:txBody>
          </p:sp>
        </mc:Choice>
        <mc:Fallback xmlns="">
          <p:sp>
            <p:nvSpPr>
              <p:cNvPr id="15" name="TextBox 14">
                <a:extLst>
                  <a:ext uri="{FF2B5EF4-FFF2-40B4-BE49-F238E27FC236}">
                    <a16:creationId xmlns:a16="http://schemas.microsoft.com/office/drawing/2014/main" id="{2E9B61AE-AADF-8343-A0F8-47729DCF0158}"/>
                  </a:ext>
                </a:extLst>
              </p:cNvPr>
              <p:cNvSpPr txBox="1">
                <a:spLocks noRot="1" noChangeAspect="1" noMove="1" noResize="1" noEditPoints="1" noAdjustHandles="1" noChangeArrowheads="1" noChangeShapeType="1" noTextEdit="1"/>
              </p:cNvSpPr>
              <p:nvPr/>
            </p:nvSpPr>
            <p:spPr>
              <a:xfrm>
                <a:off x="2401669" y="2840452"/>
                <a:ext cx="1534779" cy="646331"/>
              </a:xfrm>
              <a:prstGeom prst="rect">
                <a:avLst/>
              </a:prstGeom>
              <a:blipFill>
                <a:blip r:embed="rId4"/>
                <a:stretch>
                  <a:fillRect l="-2459" t="-3846" r="-1639" b="-13462"/>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720F4819-A653-7A4B-832F-6FF648804048}"/>
              </a:ext>
            </a:extLst>
          </p:cNvPr>
          <p:cNvCxnSpPr>
            <a:cxnSpLocks/>
          </p:cNvCxnSpPr>
          <p:nvPr/>
        </p:nvCxnSpPr>
        <p:spPr>
          <a:xfrm flipV="1">
            <a:off x="5704114" y="2302332"/>
            <a:ext cx="0" cy="11266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BF4FBD0-5CA3-1F43-ACC4-043D158FC536}"/>
                  </a:ext>
                </a:extLst>
              </p:cNvPr>
              <p:cNvSpPr txBox="1"/>
              <p:nvPr/>
            </p:nvSpPr>
            <p:spPr>
              <a:xfrm>
                <a:off x="5494983" y="3467884"/>
                <a:ext cx="1921873" cy="369332"/>
              </a:xfrm>
              <a:prstGeom prst="rect">
                <a:avLst/>
              </a:prstGeom>
              <a:noFill/>
            </p:spPr>
            <p:txBody>
              <a:bodyPr wrap="none" rtlCol="0">
                <a:spAutoFit/>
              </a:bodyPr>
              <a:lstStyle/>
              <a:p>
                <a:r>
                  <a:rPr lang="en-US" dirty="0"/>
                  <a:t>Effect size of SNP </a:t>
                </a:r>
                <a14:m>
                  <m:oMath xmlns:m="http://schemas.openxmlformats.org/officeDocument/2006/math">
                    <m:r>
                      <a:rPr lang="en-US" i="1">
                        <a:latin typeface="Cambria Math" panose="02040503050406030204" pitchFamily="18" charset="0"/>
                      </a:rPr>
                      <m:t>𝑗</m:t>
                    </m:r>
                  </m:oMath>
                </a14:m>
                <a:endParaRPr lang="en-US" i="1" dirty="0"/>
              </a:p>
            </p:txBody>
          </p:sp>
        </mc:Choice>
        <mc:Fallback xmlns="">
          <p:sp>
            <p:nvSpPr>
              <p:cNvPr id="19" name="TextBox 18">
                <a:extLst>
                  <a:ext uri="{FF2B5EF4-FFF2-40B4-BE49-F238E27FC236}">
                    <a16:creationId xmlns:a16="http://schemas.microsoft.com/office/drawing/2014/main" id="{2BF4FBD0-5CA3-1F43-ACC4-043D158FC536}"/>
                  </a:ext>
                </a:extLst>
              </p:cNvPr>
              <p:cNvSpPr txBox="1">
                <a:spLocks noRot="1" noChangeAspect="1" noMove="1" noResize="1" noEditPoints="1" noAdjustHandles="1" noChangeArrowheads="1" noChangeShapeType="1" noTextEdit="1"/>
              </p:cNvSpPr>
              <p:nvPr/>
            </p:nvSpPr>
            <p:spPr>
              <a:xfrm>
                <a:off x="3970982" y="3467884"/>
                <a:ext cx="1921873" cy="369332"/>
              </a:xfrm>
              <a:prstGeom prst="rect">
                <a:avLst/>
              </a:prstGeom>
              <a:blipFill>
                <a:blip r:embed="rId5"/>
                <a:stretch>
                  <a:fillRect l="-2632" t="-6667" b="-26667"/>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A3654E09-D523-B942-AA35-FD1DA2DD2152}"/>
              </a:ext>
            </a:extLst>
          </p:cNvPr>
          <p:cNvCxnSpPr/>
          <p:nvPr/>
        </p:nvCxnSpPr>
        <p:spPr>
          <a:xfrm flipV="1">
            <a:off x="6096000" y="2302330"/>
            <a:ext cx="0" cy="3755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E977868-A3E2-8B42-A0FB-5B6D22AF56A6}"/>
                  </a:ext>
                </a:extLst>
              </p:cNvPr>
              <p:cNvSpPr txBox="1"/>
              <p:nvPr/>
            </p:nvSpPr>
            <p:spPr>
              <a:xfrm>
                <a:off x="5988714" y="2684111"/>
                <a:ext cx="3511089" cy="369332"/>
              </a:xfrm>
              <a:prstGeom prst="rect">
                <a:avLst/>
              </a:prstGeom>
              <a:noFill/>
            </p:spPr>
            <p:txBody>
              <a:bodyPr wrap="none" rtlCol="0">
                <a:spAutoFit/>
              </a:bodyPr>
              <a:lstStyle/>
              <a:p>
                <a:r>
                  <a:rPr lang="en-US" dirty="0"/>
                  <a:t>Genotype of SNP </a:t>
                </a:r>
                <a14:m>
                  <m:oMath xmlns:m="http://schemas.openxmlformats.org/officeDocument/2006/math">
                    <m:r>
                      <a:rPr lang="en-US" i="1">
                        <a:latin typeface="Cambria Math" panose="02040503050406030204" pitchFamily="18" charset="0"/>
                      </a:rPr>
                      <m:t>𝑗</m:t>
                    </m:r>
                  </m:oMath>
                </a14:m>
                <a:r>
                  <a:rPr lang="en-US" dirty="0"/>
                  <a:t> and individual </a:t>
                </a:r>
                <a14:m>
                  <m:oMath xmlns:m="http://schemas.openxmlformats.org/officeDocument/2006/math">
                    <m:r>
                      <a:rPr lang="en-US" i="1">
                        <a:latin typeface="Cambria Math" charset="0"/>
                      </a:rPr>
                      <m:t>𝑖</m:t>
                    </m:r>
                  </m:oMath>
                </a14:m>
                <a:endParaRPr lang="en-US" i="1" dirty="0"/>
              </a:p>
            </p:txBody>
          </p:sp>
        </mc:Choice>
        <mc:Fallback xmlns="">
          <p:sp>
            <p:nvSpPr>
              <p:cNvPr id="22" name="TextBox 21">
                <a:extLst>
                  <a:ext uri="{FF2B5EF4-FFF2-40B4-BE49-F238E27FC236}">
                    <a16:creationId xmlns:a16="http://schemas.microsoft.com/office/drawing/2014/main" id="{6E977868-A3E2-8B42-A0FB-5B6D22AF56A6}"/>
                  </a:ext>
                </a:extLst>
              </p:cNvPr>
              <p:cNvSpPr txBox="1">
                <a:spLocks noRot="1" noChangeAspect="1" noMove="1" noResize="1" noEditPoints="1" noAdjustHandles="1" noChangeArrowheads="1" noChangeShapeType="1" noTextEdit="1"/>
              </p:cNvSpPr>
              <p:nvPr/>
            </p:nvSpPr>
            <p:spPr>
              <a:xfrm>
                <a:off x="4464713" y="2684111"/>
                <a:ext cx="3511089" cy="369332"/>
              </a:xfrm>
              <a:prstGeom prst="rect">
                <a:avLst/>
              </a:prstGeom>
              <a:blipFill>
                <a:blip r:embed="rId6"/>
                <a:stretch>
                  <a:fillRect l="-1444" t="-3333" b="-26667"/>
                </a:stretch>
              </a:blipFill>
            </p:spPr>
            <p:txBody>
              <a:bodyPr/>
              <a:lstStyle/>
              <a:p>
                <a:r>
                  <a:rPr lang="en-US">
                    <a:noFill/>
                  </a:rPr>
                  <a:t> </a:t>
                </a:r>
              </a:p>
            </p:txBody>
          </p:sp>
        </mc:Fallback>
      </mc:AlternateContent>
    </p:spTree>
    <p:extLst>
      <p:ext uri="{BB962C8B-B14F-4D97-AF65-F5344CB8AC3E}">
        <p14:creationId xmlns:p14="http://schemas.microsoft.com/office/powerpoint/2010/main" val="2009120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“Polygenic scores” can leverage summary statistics from a large GWAS study</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65B252E6-0B8B-7C4F-ACC1-2D1D759CB04D}"/>
                  </a:ext>
                </a:extLst>
              </p:cNvPr>
              <p:cNvSpPr/>
              <p:nvPr/>
            </p:nvSpPr>
            <p:spPr>
              <a:xfrm>
                <a:off x="4462681" y="1923581"/>
                <a:ext cx="2021707" cy="10303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charset="0"/>
                                </a:rPr>
                                <m:t>𝑦</m:t>
                              </m:r>
                            </m:e>
                          </m:acc>
                        </m:e>
                        <m:sub>
                          <m:r>
                            <a:rPr lang="en-US" sz="2400" i="1">
                              <a:latin typeface="Cambria Math" charset="0"/>
                            </a:rPr>
                            <m:t>𝑖</m:t>
                          </m:r>
                        </m:sub>
                      </m:sSub>
                      <m:r>
                        <a:rPr lang="en-US" sz="2400">
                          <a:latin typeface="Cambria Math" charset="0"/>
                        </a:rPr>
                        <m:t>=</m:t>
                      </m:r>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𝑗</m:t>
                          </m:r>
                        </m:sub>
                        <m:sup/>
                        <m:e>
                          <m:acc>
                            <m:accPr>
                              <m:chr m:val="̂"/>
                              <m:ctrlPr>
                                <a:rPr lang="en-US" sz="2400" i="1">
                                  <a:solidFill>
                                    <a:srgbClr val="FF0000"/>
                                  </a:solidFill>
                                  <a:latin typeface="Cambria Math" panose="02040503050406030204" pitchFamily="18" charset="0"/>
                                </a:rPr>
                              </m:ctrlPr>
                            </m:accPr>
                            <m:e>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𝛽</m:t>
                                  </m:r>
                                </m:e>
                                <m:sub>
                                  <m:r>
                                    <a:rPr lang="en-US" sz="2400" i="1">
                                      <a:solidFill>
                                        <a:srgbClr val="FF0000"/>
                                      </a:solidFill>
                                      <a:latin typeface="Cambria Math" charset="0"/>
                                    </a:rPr>
                                    <m:t>𝑗</m:t>
                                  </m:r>
                                </m:sub>
                              </m:sSub>
                            </m:e>
                          </m:acc>
                          <m:sSub>
                            <m:sSubPr>
                              <m:ctrlPr>
                                <a:rPr lang="en-US" sz="2400" i="1">
                                  <a:latin typeface="Cambria Math" panose="02040503050406030204" pitchFamily="18" charset="0"/>
                                </a:rPr>
                              </m:ctrlPr>
                            </m:sSubPr>
                            <m:e>
                              <m:r>
                                <a:rPr lang="en-US" sz="2400" i="1">
                                  <a:latin typeface="Cambria Math" charset="0"/>
                                </a:rPr>
                                <m:t>𝑥</m:t>
                              </m:r>
                            </m:e>
                            <m:sub>
                              <m:r>
                                <a:rPr lang="en-US" sz="2400" i="1">
                                  <a:latin typeface="Cambria Math" charset="0"/>
                                </a:rPr>
                                <m:t>𝑖𝑗</m:t>
                              </m:r>
                            </m:sub>
                          </m:sSub>
                        </m:e>
                      </m:nary>
                    </m:oMath>
                  </m:oMathPara>
                </a14:m>
                <a:endParaRPr lang="en-US" dirty="0"/>
              </a:p>
            </p:txBody>
          </p:sp>
        </mc:Choice>
        <mc:Fallback xmlns="">
          <p:sp>
            <p:nvSpPr>
              <p:cNvPr id="10" name="Rectangle 9">
                <a:extLst>
                  <a:ext uri="{FF2B5EF4-FFF2-40B4-BE49-F238E27FC236}">
                    <a16:creationId xmlns:a16="http://schemas.microsoft.com/office/drawing/2014/main" id="{65B252E6-0B8B-7C4F-ACC1-2D1D759CB04D}"/>
                  </a:ext>
                </a:extLst>
              </p:cNvPr>
              <p:cNvSpPr>
                <a:spLocks noRot="1" noChangeAspect="1" noMove="1" noResize="1" noEditPoints="1" noAdjustHandles="1" noChangeArrowheads="1" noChangeShapeType="1" noTextEdit="1"/>
              </p:cNvSpPr>
              <p:nvPr/>
            </p:nvSpPr>
            <p:spPr>
              <a:xfrm>
                <a:off x="2938680" y="1923580"/>
                <a:ext cx="2021707" cy="1030347"/>
              </a:xfrm>
              <a:prstGeom prst="rect">
                <a:avLst/>
              </a:prstGeom>
              <a:blipFill>
                <a:blip r:embed="rId3"/>
                <a:stretch>
                  <a:fillRect l="-18012" t="-122892" b="-166265"/>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C30173A4-D65D-7141-BC52-E1409A7B04E9}"/>
              </a:ext>
            </a:extLst>
          </p:cNvPr>
          <p:cNvCxnSpPr>
            <a:cxnSpLocks/>
          </p:cNvCxnSpPr>
          <p:nvPr/>
        </p:nvCxnSpPr>
        <p:spPr>
          <a:xfrm flipV="1">
            <a:off x="4712655" y="2599506"/>
            <a:ext cx="0" cy="8654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BEA2D1D-91C4-8542-8745-C9D5552CEBB5}"/>
              </a:ext>
            </a:extLst>
          </p:cNvPr>
          <p:cNvSpPr txBox="1"/>
          <p:nvPr/>
        </p:nvSpPr>
        <p:spPr>
          <a:xfrm>
            <a:off x="3714246" y="3464918"/>
            <a:ext cx="2199000" cy="369332"/>
          </a:xfrm>
          <a:prstGeom prst="rect">
            <a:avLst/>
          </a:prstGeom>
          <a:noFill/>
        </p:spPr>
        <p:txBody>
          <a:bodyPr wrap="none" rtlCol="0">
            <a:spAutoFit/>
          </a:bodyPr>
          <a:lstStyle/>
          <a:p>
            <a:r>
              <a:rPr lang="en-US" dirty="0"/>
              <a:t>Predicted genetic risk</a:t>
            </a:r>
          </a:p>
        </p:txBody>
      </p:sp>
      <p:cxnSp>
        <p:nvCxnSpPr>
          <p:cNvPr id="18" name="Straight Arrow Connector 17">
            <a:extLst>
              <a:ext uri="{FF2B5EF4-FFF2-40B4-BE49-F238E27FC236}">
                <a16:creationId xmlns:a16="http://schemas.microsoft.com/office/drawing/2014/main" id="{F1240627-CA63-C143-BB9F-A6FC972BE4CA}"/>
              </a:ext>
            </a:extLst>
          </p:cNvPr>
          <p:cNvCxnSpPr>
            <a:cxnSpLocks/>
          </p:cNvCxnSpPr>
          <p:nvPr/>
        </p:nvCxnSpPr>
        <p:spPr>
          <a:xfrm flipV="1">
            <a:off x="5847930" y="2664821"/>
            <a:ext cx="0" cy="4781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158426B1-391C-5C4E-8C35-28A8704B2451}"/>
              </a:ext>
            </a:extLst>
          </p:cNvPr>
          <p:cNvSpPr txBox="1"/>
          <p:nvPr/>
        </p:nvSpPr>
        <p:spPr>
          <a:xfrm>
            <a:off x="5638799" y="3142947"/>
            <a:ext cx="2105063" cy="369332"/>
          </a:xfrm>
          <a:prstGeom prst="rect">
            <a:avLst/>
          </a:prstGeom>
          <a:noFill/>
        </p:spPr>
        <p:txBody>
          <a:bodyPr wrap="none" rtlCol="0">
            <a:spAutoFit/>
          </a:bodyPr>
          <a:lstStyle/>
          <a:p>
            <a:r>
              <a:rPr lang="en-US" dirty="0"/>
              <a:t>Estimated effect size</a:t>
            </a:r>
            <a:endParaRPr lang="en-US" i="1" dirty="0"/>
          </a:p>
        </p:txBody>
      </p:sp>
    </p:spTree>
    <p:extLst>
      <p:ext uri="{BB962C8B-B14F-4D97-AF65-F5344CB8AC3E}">
        <p14:creationId xmlns:p14="http://schemas.microsoft.com/office/powerpoint/2010/main" val="1776274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59D8E5C-C1A6-A44D-9B44-499AE7D55D1F}"/>
              </a:ext>
            </a:extLst>
          </p:cNvPr>
          <p:cNvPicPr>
            <a:picLocks noChangeAspect="1"/>
          </p:cNvPicPr>
          <p:nvPr/>
        </p:nvPicPr>
        <p:blipFill rotWithShape="1">
          <a:blip r:embed="rId3">
            <a:alphaModFix amt="50000"/>
          </a:blip>
          <a:srcRect b="16259"/>
          <a:stretch/>
        </p:blipFill>
        <p:spPr>
          <a:xfrm>
            <a:off x="-983738" y="5491858"/>
            <a:ext cx="10502022" cy="361842"/>
          </a:xfrm>
          <a:prstGeom prst="rect">
            <a:avLst/>
          </a:prstGeom>
        </p:spPr>
      </p:pic>
      <p:pic>
        <p:nvPicPr>
          <p:cNvPr id="32" name="Picture 31">
            <a:extLst>
              <a:ext uri="{FF2B5EF4-FFF2-40B4-BE49-F238E27FC236}">
                <a16:creationId xmlns:a16="http://schemas.microsoft.com/office/drawing/2014/main" id="{4ED09C22-9096-E140-88AA-80CD452ADAB8}"/>
              </a:ext>
            </a:extLst>
          </p:cNvPr>
          <p:cNvPicPr>
            <a:picLocks noChangeAspect="1"/>
          </p:cNvPicPr>
          <p:nvPr/>
        </p:nvPicPr>
        <p:blipFill rotWithShape="1">
          <a:blip r:embed="rId3">
            <a:biLevel thresh="50000"/>
            <a:alphaModFix amt="20000"/>
          </a:blip>
          <a:srcRect b="16259"/>
          <a:stretch/>
        </p:blipFill>
        <p:spPr>
          <a:xfrm>
            <a:off x="2457622" y="4036827"/>
            <a:ext cx="3657600" cy="1850844"/>
          </a:xfrm>
          <a:prstGeom prst="rect">
            <a:avLst/>
          </a:prstGeom>
        </p:spPr>
      </p:pic>
      <p:sp>
        <p:nvSpPr>
          <p:cNvPr id="33" name="TextBox 32">
            <a:extLst>
              <a:ext uri="{FF2B5EF4-FFF2-40B4-BE49-F238E27FC236}">
                <a16:creationId xmlns:a16="http://schemas.microsoft.com/office/drawing/2014/main" id="{F268F094-637D-6F41-A154-579F4F016C67}"/>
              </a:ext>
            </a:extLst>
          </p:cNvPr>
          <p:cNvSpPr txBox="1"/>
          <p:nvPr/>
        </p:nvSpPr>
        <p:spPr>
          <a:xfrm>
            <a:off x="6307916" y="5484368"/>
            <a:ext cx="1306383" cy="369332"/>
          </a:xfrm>
          <a:prstGeom prst="rect">
            <a:avLst/>
          </a:prstGeom>
          <a:noFill/>
        </p:spPr>
        <p:txBody>
          <a:bodyPr wrap="none" rtlCol="0">
            <a:spAutoFit/>
          </a:bodyPr>
          <a:lstStyle/>
          <a:p>
            <a:r>
              <a:rPr lang="en-US" dirty="0">
                <a:solidFill>
                  <a:schemeClr val="accent1"/>
                </a:solidFill>
              </a:rPr>
              <a:t>Causal SNPs</a:t>
            </a:r>
          </a:p>
        </p:txBody>
      </p:sp>
      <p:sp>
        <p:nvSpPr>
          <p:cNvPr id="34" name="TextBox 33">
            <a:extLst>
              <a:ext uri="{FF2B5EF4-FFF2-40B4-BE49-F238E27FC236}">
                <a16:creationId xmlns:a16="http://schemas.microsoft.com/office/drawing/2014/main" id="{A034EB14-2CD5-1041-955D-3E52402A15E9}"/>
              </a:ext>
            </a:extLst>
          </p:cNvPr>
          <p:cNvSpPr txBox="1"/>
          <p:nvPr/>
        </p:nvSpPr>
        <p:spPr>
          <a:xfrm>
            <a:off x="4045030" y="4919816"/>
            <a:ext cx="1742080" cy="369332"/>
          </a:xfrm>
          <a:prstGeom prst="rect">
            <a:avLst/>
          </a:prstGeom>
          <a:noFill/>
        </p:spPr>
        <p:txBody>
          <a:bodyPr wrap="none" rtlCol="0">
            <a:spAutoFit/>
          </a:bodyPr>
          <a:lstStyle/>
          <a:p>
            <a:r>
              <a:rPr lang="en-US" dirty="0"/>
              <a:t>Non-causal SNPs</a:t>
            </a:r>
          </a:p>
        </p:txBody>
      </p:sp>
      <p:sp>
        <p:nvSpPr>
          <p:cNvPr id="2" name="Title 1"/>
          <p:cNvSpPr>
            <a:spLocks noGrp="1"/>
          </p:cNvSpPr>
          <p:nvPr>
            <p:ph type="title"/>
          </p:nvPr>
        </p:nvSpPr>
        <p:spPr>
          <a:xfrm>
            <a:off x="857422" y="164813"/>
            <a:ext cx="10515600" cy="1325563"/>
          </a:xfrm>
        </p:spPr>
        <p:txBody>
          <a:bodyPr>
            <a:normAutofit/>
          </a:bodyPr>
          <a:lstStyle/>
          <a:p>
            <a:r>
              <a:rPr lang="en-US" sz="3200" dirty="0"/>
              <a:t>“Polygenic scores” can leverage summary statistics from a large GWAS study</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65B252E6-0B8B-7C4F-ACC1-2D1D759CB04D}"/>
                  </a:ext>
                </a:extLst>
              </p:cNvPr>
              <p:cNvSpPr/>
              <p:nvPr/>
            </p:nvSpPr>
            <p:spPr>
              <a:xfrm>
                <a:off x="4462681" y="1923581"/>
                <a:ext cx="2021707" cy="10303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charset="0"/>
                                </a:rPr>
                                <m:t>𝑦</m:t>
                              </m:r>
                            </m:e>
                          </m:acc>
                        </m:e>
                        <m:sub>
                          <m:r>
                            <a:rPr lang="en-US" sz="2400" i="1">
                              <a:latin typeface="Cambria Math" charset="0"/>
                            </a:rPr>
                            <m:t>𝑖</m:t>
                          </m:r>
                        </m:sub>
                      </m:sSub>
                      <m:r>
                        <a:rPr lang="en-US" sz="2400">
                          <a:latin typeface="Cambria Math" charset="0"/>
                        </a:rPr>
                        <m:t>=</m:t>
                      </m:r>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𝑗</m:t>
                          </m:r>
                        </m:sub>
                        <m:sup/>
                        <m:e>
                          <m:acc>
                            <m:accPr>
                              <m:chr m:val="̂"/>
                              <m:ctrlPr>
                                <a:rPr lang="en-US" sz="2400" i="1">
                                  <a:solidFill>
                                    <a:srgbClr val="FF0000"/>
                                  </a:solidFill>
                                  <a:latin typeface="Cambria Math" panose="02040503050406030204" pitchFamily="18" charset="0"/>
                                </a:rPr>
                              </m:ctrlPr>
                            </m:accPr>
                            <m:e>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𝛽</m:t>
                                  </m:r>
                                </m:e>
                                <m:sub>
                                  <m:r>
                                    <a:rPr lang="en-US" sz="2400" i="1">
                                      <a:solidFill>
                                        <a:srgbClr val="FF0000"/>
                                      </a:solidFill>
                                      <a:latin typeface="Cambria Math" charset="0"/>
                                    </a:rPr>
                                    <m:t>𝑗</m:t>
                                  </m:r>
                                </m:sub>
                              </m:sSub>
                            </m:e>
                          </m:acc>
                          <m:sSub>
                            <m:sSubPr>
                              <m:ctrlPr>
                                <a:rPr lang="en-US" sz="2400" i="1">
                                  <a:latin typeface="Cambria Math" panose="02040503050406030204" pitchFamily="18" charset="0"/>
                                </a:rPr>
                              </m:ctrlPr>
                            </m:sSubPr>
                            <m:e>
                              <m:r>
                                <a:rPr lang="en-US" sz="2400" i="1">
                                  <a:latin typeface="Cambria Math" charset="0"/>
                                </a:rPr>
                                <m:t>𝑥</m:t>
                              </m:r>
                            </m:e>
                            <m:sub>
                              <m:r>
                                <a:rPr lang="en-US" sz="2400" i="1">
                                  <a:latin typeface="Cambria Math" charset="0"/>
                                </a:rPr>
                                <m:t>𝑖𝑗</m:t>
                              </m:r>
                            </m:sub>
                          </m:sSub>
                        </m:e>
                      </m:nary>
                    </m:oMath>
                  </m:oMathPara>
                </a14:m>
                <a:endParaRPr lang="en-US" dirty="0"/>
              </a:p>
            </p:txBody>
          </p:sp>
        </mc:Choice>
        <mc:Fallback xmlns="">
          <p:sp>
            <p:nvSpPr>
              <p:cNvPr id="10" name="Rectangle 9">
                <a:extLst>
                  <a:ext uri="{FF2B5EF4-FFF2-40B4-BE49-F238E27FC236}">
                    <a16:creationId xmlns:a16="http://schemas.microsoft.com/office/drawing/2014/main" id="{65B252E6-0B8B-7C4F-ACC1-2D1D759CB04D}"/>
                  </a:ext>
                </a:extLst>
              </p:cNvPr>
              <p:cNvSpPr>
                <a:spLocks noRot="1" noChangeAspect="1" noMove="1" noResize="1" noEditPoints="1" noAdjustHandles="1" noChangeArrowheads="1" noChangeShapeType="1" noTextEdit="1"/>
              </p:cNvSpPr>
              <p:nvPr/>
            </p:nvSpPr>
            <p:spPr>
              <a:xfrm>
                <a:off x="2938680" y="1923580"/>
                <a:ext cx="2021707" cy="1030347"/>
              </a:xfrm>
              <a:prstGeom prst="rect">
                <a:avLst/>
              </a:prstGeom>
              <a:blipFill>
                <a:blip r:embed="rId4"/>
                <a:stretch>
                  <a:fillRect l="-18012" t="-122892" b="-166265"/>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C30173A4-D65D-7141-BC52-E1409A7B04E9}"/>
              </a:ext>
            </a:extLst>
          </p:cNvPr>
          <p:cNvCxnSpPr>
            <a:cxnSpLocks/>
          </p:cNvCxnSpPr>
          <p:nvPr/>
        </p:nvCxnSpPr>
        <p:spPr>
          <a:xfrm flipV="1">
            <a:off x="4779561" y="2599506"/>
            <a:ext cx="0" cy="8654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BEA2D1D-91C4-8542-8745-C9D5552CEBB5}"/>
              </a:ext>
            </a:extLst>
          </p:cNvPr>
          <p:cNvSpPr txBox="1"/>
          <p:nvPr/>
        </p:nvSpPr>
        <p:spPr>
          <a:xfrm>
            <a:off x="3714246" y="3464918"/>
            <a:ext cx="2199000" cy="369332"/>
          </a:xfrm>
          <a:prstGeom prst="rect">
            <a:avLst/>
          </a:prstGeom>
          <a:noFill/>
        </p:spPr>
        <p:txBody>
          <a:bodyPr wrap="none" rtlCol="0">
            <a:spAutoFit/>
          </a:bodyPr>
          <a:lstStyle/>
          <a:p>
            <a:r>
              <a:rPr lang="en-US" dirty="0"/>
              <a:t>Predicted genetic risk</a:t>
            </a:r>
          </a:p>
        </p:txBody>
      </p:sp>
      <p:cxnSp>
        <p:nvCxnSpPr>
          <p:cNvPr id="18" name="Straight Arrow Connector 17">
            <a:extLst>
              <a:ext uri="{FF2B5EF4-FFF2-40B4-BE49-F238E27FC236}">
                <a16:creationId xmlns:a16="http://schemas.microsoft.com/office/drawing/2014/main" id="{F1240627-CA63-C143-BB9F-A6FC972BE4CA}"/>
              </a:ext>
            </a:extLst>
          </p:cNvPr>
          <p:cNvCxnSpPr>
            <a:cxnSpLocks/>
          </p:cNvCxnSpPr>
          <p:nvPr/>
        </p:nvCxnSpPr>
        <p:spPr>
          <a:xfrm flipV="1">
            <a:off x="5847930" y="2664821"/>
            <a:ext cx="0" cy="4781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158426B1-391C-5C4E-8C35-28A8704B2451}"/>
              </a:ext>
            </a:extLst>
          </p:cNvPr>
          <p:cNvSpPr txBox="1"/>
          <p:nvPr/>
        </p:nvSpPr>
        <p:spPr>
          <a:xfrm>
            <a:off x="5638799" y="3142947"/>
            <a:ext cx="2105063" cy="369332"/>
          </a:xfrm>
          <a:prstGeom prst="rect">
            <a:avLst/>
          </a:prstGeom>
          <a:noFill/>
        </p:spPr>
        <p:txBody>
          <a:bodyPr wrap="none" rtlCol="0">
            <a:spAutoFit/>
          </a:bodyPr>
          <a:lstStyle/>
          <a:p>
            <a:r>
              <a:rPr lang="en-US" dirty="0"/>
              <a:t>Estimated effect size</a:t>
            </a:r>
            <a:endParaRPr lang="en-US" i="1" dirty="0"/>
          </a:p>
        </p:txBody>
      </p:sp>
      <p:cxnSp>
        <p:nvCxnSpPr>
          <p:cNvPr id="25" name="Straight Connector 24">
            <a:extLst>
              <a:ext uri="{FF2B5EF4-FFF2-40B4-BE49-F238E27FC236}">
                <a16:creationId xmlns:a16="http://schemas.microsoft.com/office/drawing/2014/main" id="{211F4F34-CA53-AF46-814F-EC73FFBF50DA}"/>
              </a:ext>
            </a:extLst>
          </p:cNvPr>
          <p:cNvCxnSpPr>
            <a:cxnSpLocks/>
          </p:cNvCxnSpPr>
          <p:nvPr/>
        </p:nvCxnSpPr>
        <p:spPr>
          <a:xfrm flipV="1">
            <a:off x="4045030" y="5852870"/>
            <a:ext cx="3205434" cy="831"/>
          </a:xfrm>
          <a:prstGeom prst="line">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C0A4ED76-349F-BB4E-8CF2-C6B38B9BB0A2}"/>
                  </a:ext>
                </a:extLst>
              </p:cNvPr>
              <p:cNvSpPr/>
              <p:nvPr/>
            </p:nvSpPr>
            <p:spPr>
              <a:xfrm>
                <a:off x="4397415" y="5924437"/>
                <a:ext cx="2599558" cy="412998"/>
              </a:xfrm>
              <a:prstGeom prst="rect">
                <a:avLst/>
              </a:prstGeom>
            </p:spPr>
            <p:txBody>
              <a:bodyPr wrap="none">
                <a:spAutoFit/>
              </a:bodyPr>
              <a:lstStyle/>
              <a:p>
                <a:r>
                  <a:rPr lang="en-US" dirty="0"/>
                  <a:t>Estimated effect sizes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charset="0"/>
                              </a:rPr>
                              <m:t>𝛽</m:t>
                            </m:r>
                          </m:e>
                        </m:acc>
                      </m:e>
                      <m:sub>
                        <m:r>
                          <a:rPr lang="en-US" i="1">
                            <a:latin typeface="Cambria Math" panose="02040503050406030204" pitchFamily="18" charset="0"/>
                          </a:rPr>
                          <m:t>𝑗</m:t>
                        </m:r>
                      </m:sub>
                    </m:sSub>
                  </m:oMath>
                </a14:m>
                <a:r>
                  <a:rPr lang="en-US" dirty="0"/>
                  <a:t>)</a:t>
                </a:r>
              </a:p>
            </p:txBody>
          </p:sp>
        </mc:Choice>
        <mc:Fallback xmlns="">
          <p:sp>
            <p:nvSpPr>
              <p:cNvPr id="29" name="Rectangle 28">
                <a:extLst>
                  <a:ext uri="{FF2B5EF4-FFF2-40B4-BE49-F238E27FC236}">
                    <a16:creationId xmlns:a16="http://schemas.microsoft.com/office/drawing/2014/main" id="{C0A4ED76-349F-BB4E-8CF2-C6B38B9BB0A2}"/>
                  </a:ext>
                </a:extLst>
              </p:cNvPr>
              <p:cNvSpPr>
                <a:spLocks noRot="1" noChangeAspect="1" noMove="1" noResize="1" noEditPoints="1" noAdjustHandles="1" noChangeArrowheads="1" noChangeShapeType="1" noTextEdit="1"/>
              </p:cNvSpPr>
              <p:nvPr/>
            </p:nvSpPr>
            <p:spPr>
              <a:xfrm>
                <a:off x="2873415" y="5924437"/>
                <a:ext cx="2599558" cy="412998"/>
              </a:xfrm>
              <a:prstGeom prst="rect">
                <a:avLst/>
              </a:prstGeom>
              <a:blipFill>
                <a:blip r:embed="rId5"/>
                <a:stretch>
                  <a:fillRect l="-1456" r="-485" b="-17647"/>
                </a:stretch>
              </a:blipFill>
            </p:spPr>
            <p:txBody>
              <a:bodyPr/>
              <a:lstStyle/>
              <a:p>
                <a:r>
                  <a:rPr lang="en-US">
                    <a:noFill/>
                  </a:rPr>
                  <a:t> </a:t>
                </a:r>
              </a:p>
            </p:txBody>
          </p:sp>
        </mc:Fallback>
      </mc:AlternateContent>
      <p:cxnSp>
        <p:nvCxnSpPr>
          <p:cNvPr id="6" name="Straight Connector 5">
            <a:extLst>
              <a:ext uri="{FF2B5EF4-FFF2-40B4-BE49-F238E27FC236}">
                <a16:creationId xmlns:a16="http://schemas.microsoft.com/office/drawing/2014/main" id="{7D07BD37-2386-5D4A-A6DB-94D5E9B5DBDC}"/>
              </a:ext>
            </a:extLst>
          </p:cNvPr>
          <p:cNvCxnSpPr/>
          <p:nvPr/>
        </p:nvCxnSpPr>
        <p:spPr>
          <a:xfrm flipV="1">
            <a:off x="4302463" y="5665998"/>
            <a:ext cx="0" cy="35922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037879EA-46A8-4F47-8CB5-C82C62F41F2F}"/>
              </a:ext>
            </a:extLst>
          </p:cNvPr>
          <p:cNvCxnSpPr>
            <a:cxnSpLocks/>
          </p:cNvCxnSpPr>
          <p:nvPr/>
        </p:nvCxnSpPr>
        <p:spPr>
          <a:xfrm>
            <a:off x="3714247" y="4752109"/>
            <a:ext cx="1190263"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4CC947CC-A02C-F144-9508-627BBBFBB899}"/>
              </a:ext>
            </a:extLst>
          </p:cNvPr>
          <p:cNvSpPr txBox="1"/>
          <p:nvPr/>
        </p:nvSpPr>
        <p:spPr>
          <a:xfrm>
            <a:off x="3515055" y="4330450"/>
            <a:ext cx="1570751" cy="369332"/>
          </a:xfrm>
          <a:prstGeom prst="rect">
            <a:avLst/>
          </a:prstGeom>
          <a:noFill/>
        </p:spPr>
        <p:txBody>
          <a:bodyPr wrap="none" rtlCol="0">
            <a:spAutoFit/>
          </a:bodyPr>
          <a:lstStyle/>
          <a:p>
            <a:r>
              <a:rPr lang="en-US" dirty="0">
                <a:solidFill>
                  <a:srgbClr val="FF0000"/>
                </a:solidFill>
              </a:rPr>
              <a:t>Sampling error</a:t>
            </a:r>
          </a:p>
        </p:txBody>
      </p:sp>
    </p:spTree>
    <p:extLst>
      <p:ext uri="{BB962C8B-B14F-4D97-AF65-F5344CB8AC3E}">
        <p14:creationId xmlns:p14="http://schemas.microsoft.com/office/powerpoint/2010/main" val="867833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Effect sizes of individual variants are very small</a:t>
            </a:r>
          </a:p>
        </p:txBody>
      </p:sp>
      <p:sp>
        <p:nvSpPr>
          <p:cNvPr id="3" name="Content Placeholder 2"/>
          <p:cNvSpPr>
            <a:spLocks noGrp="1"/>
          </p:cNvSpPr>
          <p:nvPr>
            <p:ph idx="1"/>
          </p:nvPr>
        </p:nvSpPr>
        <p:spPr>
          <a:xfrm>
            <a:off x="1981200" y="1960809"/>
            <a:ext cx="8229600" cy="4525963"/>
          </a:xfrm>
        </p:spPr>
        <p:txBody>
          <a:bodyPr/>
          <a:lstStyle/>
          <a:p>
            <a:r>
              <a:rPr lang="en-US" dirty="0"/>
              <a:t>Genotype at a single locus carries very little  information about phenotype.</a:t>
            </a:r>
          </a:p>
          <a:p>
            <a:endParaRPr lang="en-US" dirty="0"/>
          </a:p>
          <a:p>
            <a:r>
              <a:rPr lang="en-US" dirty="0"/>
              <a:t>It does not mean that one cannot predict phenotype from genotype.</a:t>
            </a:r>
          </a:p>
          <a:p>
            <a:endParaRPr lang="en-US" dirty="0"/>
          </a:p>
          <a:p>
            <a:r>
              <a:rPr lang="en-US" dirty="0"/>
              <a:t>Accuracy (</a:t>
            </a:r>
            <a:r>
              <a:rPr lang="en-US" b="1" i="1" dirty="0"/>
              <a:t>r</a:t>
            </a:r>
            <a:r>
              <a:rPr lang="en-US" b="1" i="1" baseline="30000" dirty="0"/>
              <a:t>2</a:t>
            </a:r>
            <a:r>
              <a:rPr lang="en-US" dirty="0"/>
              <a:t>) of an ideal genetic predictor equals heritability.</a:t>
            </a:r>
          </a:p>
        </p:txBody>
      </p:sp>
    </p:spTree>
    <p:extLst>
      <p:ext uri="{BB962C8B-B14F-4D97-AF65-F5344CB8AC3E}">
        <p14:creationId xmlns:p14="http://schemas.microsoft.com/office/powerpoint/2010/main" val="1133308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59D8E5C-C1A6-A44D-9B44-499AE7D55D1F}"/>
              </a:ext>
            </a:extLst>
          </p:cNvPr>
          <p:cNvPicPr>
            <a:picLocks noChangeAspect="1"/>
          </p:cNvPicPr>
          <p:nvPr/>
        </p:nvPicPr>
        <p:blipFill rotWithShape="1">
          <a:blip r:embed="rId3">
            <a:alphaModFix amt="50000"/>
          </a:blip>
          <a:srcRect b="16259"/>
          <a:stretch/>
        </p:blipFill>
        <p:spPr>
          <a:xfrm>
            <a:off x="-983738" y="5491858"/>
            <a:ext cx="10502022" cy="361842"/>
          </a:xfrm>
          <a:prstGeom prst="rect">
            <a:avLst/>
          </a:prstGeom>
        </p:spPr>
      </p:pic>
      <p:pic>
        <p:nvPicPr>
          <p:cNvPr id="32" name="Picture 31">
            <a:extLst>
              <a:ext uri="{FF2B5EF4-FFF2-40B4-BE49-F238E27FC236}">
                <a16:creationId xmlns:a16="http://schemas.microsoft.com/office/drawing/2014/main" id="{4ED09C22-9096-E140-88AA-80CD452ADAB8}"/>
              </a:ext>
            </a:extLst>
          </p:cNvPr>
          <p:cNvPicPr>
            <a:picLocks noChangeAspect="1"/>
          </p:cNvPicPr>
          <p:nvPr/>
        </p:nvPicPr>
        <p:blipFill rotWithShape="1">
          <a:blip r:embed="rId3">
            <a:biLevel thresh="50000"/>
            <a:alphaModFix amt="20000"/>
          </a:blip>
          <a:srcRect b="16259"/>
          <a:stretch/>
        </p:blipFill>
        <p:spPr>
          <a:xfrm>
            <a:off x="2457622" y="4036827"/>
            <a:ext cx="3657600" cy="1850844"/>
          </a:xfrm>
          <a:prstGeom prst="rect">
            <a:avLst/>
          </a:prstGeom>
        </p:spPr>
      </p:pic>
      <p:sp>
        <p:nvSpPr>
          <p:cNvPr id="33" name="TextBox 32">
            <a:extLst>
              <a:ext uri="{FF2B5EF4-FFF2-40B4-BE49-F238E27FC236}">
                <a16:creationId xmlns:a16="http://schemas.microsoft.com/office/drawing/2014/main" id="{F268F094-637D-6F41-A154-579F4F016C67}"/>
              </a:ext>
            </a:extLst>
          </p:cNvPr>
          <p:cNvSpPr txBox="1"/>
          <p:nvPr/>
        </p:nvSpPr>
        <p:spPr>
          <a:xfrm>
            <a:off x="6307916" y="5484368"/>
            <a:ext cx="1306383" cy="369332"/>
          </a:xfrm>
          <a:prstGeom prst="rect">
            <a:avLst/>
          </a:prstGeom>
          <a:noFill/>
        </p:spPr>
        <p:txBody>
          <a:bodyPr wrap="none" rtlCol="0">
            <a:spAutoFit/>
          </a:bodyPr>
          <a:lstStyle/>
          <a:p>
            <a:r>
              <a:rPr lang="en-US" dirty="0">
                <a:solidFill>
                  <a:schemeClr val="accent1"/>
                </a:solidFill>
              </a:rPr>
              <a:t>Causal SNPs</a:t>
            </a:r>
          </a:p>
        </p:txBody>
      </p:sp>
      <p:sp>
        <p:nvSpPr>
          <p:cNvPr id="34" name="TextBox 33">
            <a:extLst>
              <a:ext uri="{FF2B5EF4-FFF2-40B4-BE49-F238E27FC236}">
                <a16:creationId xmlns:a16="http://schemas.microsoft.com/office/drawing/2014/main" id="{A034EB14-2CD5-1041-955D-3E52402A15E9}"/>
              </a:ext>
            </a:extLst>
          </p:cNvPr>
          <p:cNvSpPr txBox="1"/>
          <p:nvPr/>
        </p:nvSpPr>
        <p:spPr>
          <a:xfrm>
            <a:off x="4045030" y="4919816"/>
            <a:ext cx="1742080" cy="369332"/>
          </a:xfrm>
          <a:prstGeom prst="rect">
            <a:avLst/>
          </a:prstGeom>
          <a:noFill/>
        </p:spPr>
        <p:txBody>
          <a:bodyPr wrap="none" rtlCol="0">
            <a:spAutoFit/>
          </a:bodyPr>
          <a:lstStyle/>
          <a:p>
            <a:r>
              <a:rPr lang="en-US" dirty="0"/>
              <a:t>Non-causal SNPs</a:t>
            </a:r>
          </a:p>
        </p:txBody>
      </p:sp>
      <p:sp>
        <p:nvSpPr>
          <p:cNvPr id="2" name="Title 1"/>
          <p:cNvSpPr>
            <a:spLocks noGrp="1"/>
          </p:cNvSpPr>
          <p:nvPr>
            <p:ph type="title"/>
          </p:nvPr>
        </p:nvSpPr>
        <p:spPr>
          <a:xfrm>
            <a:off x="857422" y="72099"/>
            <a:ext cx="10515600" cy="1325563"/>
          </a:xfrm>
        </p:spPr>
        <p:txBody>
          <a:bodyPr>
            <a:normAutofit/>
          </a:bodyPr>
          <a:lstStyle/>
          <a:p>
            <a:r>
              <a:rPr lang="en-US" sz="3200" dirty="0"/>
              <a:t>“Polygenic scores” can leverage summary statistics from a large GWAS study</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65B252E6-0B8B-7C4F-ACC1-2D1D759CB04D}"/>
                  </a:ext>
                </a:extLst>
              </p:cNvPr>
              <p:cNvSpPr/>
              <p:nvPr/>
            </p:nvSpPr>
            <p:spPr>
              <a:xfrm>
                <a:off x="4462681" y="1923581"/>
                <a:ext cx="2021707" cy="10303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charset="0"/>
                                </a:rPr>
                                <m:t>𝑦</m:t>
                              </m:r>
                            </m:e>
                          </m:acc>
                        </m:e>
                        <m:sub>
                          <m:r>
                            <a:rPr lang="en-US" sz="2400" i="1">
                              <a:latin typeface="Cambria Math" charset="0"/>
                            </a:rPr>
                            <m:t>𝑖</m:t>
                          </m:r>
                        </m:sub>
                      </m:sSub>
                      <m:r>
                        <a:rPr lang="en-US" sz="2400">
                          <a:latin typeface="Cambria Math" charset="0"/>
                        </a:rPr>
                        <m:t>=</m:t>
                      </m:r>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𝑗</m:t>
                          </m:r>
                        </m:sub>
                        <m:sup/>
                        <m:e>
                          <m:acc>
                            <m:accPr>
                              <m:chr m:val="̂"/>
                              <m:ctrlPr>
                                <a:rPr lang="en-US" sz="2400" i="1">
                                  <a:latin typeface="Cambria Math" panose="02040503050406030204" pitchFamily="18" charset="0"/>
                                </a:rPr>
                              </m:ctrlPr>
                            </m:accPr>
                            <m:e>
                              <m:sSub>
                                <m:sSubPr>
                                  <m:ctrlPr>
                                    <a:rPr lang="en-US" sz="2400" i="1">
                                      <a:latin typeface="Cambria Math" panose="02040503050406030204" pitchFamily="18" charset="0"/>
                                    </a:rPr>
                                  </m:ctrlPr>
                                </m:sSubPr>
                                <m:e>
                                  <m:r>
                                    <a:rPr lang="en-US" sz="2400" i="1">
                                      <a:latin typeface="Cambria Math" charset="0"/>
                                    </a:rPr>
                                    <m:t>𝛽</m:t>
                                  </m:r>
                                </m:e>
                                <m:sub>
                                  <m:r>
                                    <a:rPr lang="en-US" sz="2400" i="1">
                                      <a:latin typeface="Cambria Math" charset="0"/>
                                    </a:rPr>
                                    <m:t>𝑗</m:t>
                                  </m:r>
                                </m:sub>
                              </m:sSub>
                            </m:e>
                          </m:acc>
                          <m:sSub>
                            <m:sSubPr>
                              <m:ctrlPr>
                                <a:rPr lang="en-US" sz="2400" i="1">
                                  <a:latin typeface="Cambria Math" panose="02040503050406030204" pitchFamily="18" charset="0"/>
                                </a:rPr>
                              </m:ctrlPr>
                            </m:sSubPr>
                            <m:e>
                              <m:r>
                                <a:rPr lang="en-US" sz="2400" i="1">
                                  <a:latin typeface="Cambria Math" charset="0"/>
                                </a:rPr>
                                <m:t>𝑥</m:t>
                              </m:r>
                            </m:e>
                            <m:sub>
                              <m:r>
                                <a:rPr lang="en-US" sz="2400" i="1">
                                  <a:latin typeface="Cambria Math" charset="0"/>
                                </a:rPr>
                                <m:t>𝑖𝑗</m:t>
                              </m:r>
                            </m:sub>
                          </m:sSub>
                        </m:e>
                      </m:nary>
                    </m:oMath>
                  </m:oMathPara>
                </a14:m>
                <a:endParaRPr lang="en-US" dirty="0"/>
              </a:p>
            </p:txBody>
          </p:sp>
        </mc:Choice>
        <mc:Fallback xmlns="">
          <p:sp>
            <p:nvSpPr>
              <p:cNvPr id="10" name="Rectangle 9">
                <a:extLst>
                  <a:ext uri="{FF2B5EF4-FFF2-40B4-BE49-F238E27FC236}">
                    <a16:creationId xmlns:a16="http://schemas.microsoft.com/office/drawing/2014/main" id="{65B252E6-0B8B-7C4F-ACC1-2D1D759CB04D}"/>
                  </a:ext>
                </a:extLst>
              </p:cNvPr>
              <p:cNvSpPr>
                <a:spLocks noRot="1" noChangeAspect="1" noMove="1" noResize="1" noEditPoints="1" noAdjustHandles="1" noChangeArrowheads="1" noChangeShapeType="1" noTextEdit="1"/>
              </p:cNvSpPr>
              <p:nvPr/>
            </p:nvSpPr>
            <p:spPr>
              <a:xfrm>
                <a:off x="2938680" y="1923580"/>
                <a:ext cx="2021707" cy="1030347"/>
              </a:xfrm>
              <a:prstGeom prst="rect">
                <a:avLst/>
              </a:prstGeom>
              <a:blipFill>
                <a:blip r:embed="rId4"/>
                <a:stretch>
                  <a:fillRect l="-18012" t="-122892" b="-166265"/>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211F4F34-CA53-AF46-814F-EC73FFBF50DA}"/>
              </a:ext>
            </a:extLst>
          </p:cNvPr>
          <p:cNvCxnSpPr>
            <a:cxnSpLocks/>
          </p:cNvCxnSpPr>
          <p:nvPr/>
        </p:nvCxnSpPr>
        <p:spPr>
          <a:xfrm flipV="1">
            <a:off x="4045030" y="5852870"/>
            <a:ext cx="3205434" cy="831"/>
          </a:xfrm>
          <a:prstGeom prst="line">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C0A4ED76-349F-BB4E-8CF2-C6B38B9BB0A2}"/>
                  </a:ext>
                </a:extLst>
              </p:cNvPr>
              <p:cNvSpPr/>
              <p:nvPr/>
            </p:nvSpPr>
            <p:spPr>
              <a:xfrm>
                <a:off x="4397415" y="5924437"/>
                <a:ext cx="2599558" cy="412998"/>
              </a:xfrm>
              <a:prstGeom prst="rect">
                <a:avLst/>
              </a:prstGeom>
            </p:spPr>
            <p:txBody>
              <a:bodyPr wrap="none">
                <a:spAutoFit/>
              </a:bodyPr>
              <a:lstStyle/>
              <a:p>
                <a:r>
                  <a:rPr lang="en-US" dirty="0"/>
                  <a:t>Estimated effect sizes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charset="0"/>
                              </a:rPr>
                              <m:t>𝛽</m:t>
                            </m:r>
                          </m:e>
                        </m:acc>
                      </m:e>
                      <m:sub>
                        <m:r>
                          <a:rPr lang="en-US" i="1">
                            <a:latin typeface="Cambria Math" panose="02040503050406030204" pitchFamily="18" charset="0"/>
                          </a:rPr>
                          <m:t>𝑗</m:t>
                        </m:r>
                      </m:sub>
                    </m:sSub>
                  </m:oMath>
                </a14:m>
                <a:r>
                  <a:rPr lang="en-US" dirty="0"/>
                  <a:t>)</a:t>
                </a:r>
              </a:p>
            </p:txBody>
          </p:sp>
        </mc:Choice>
        <mc:Fallback xmlns="">
          <p:sp>
            <p:nvSpPr>
              <p:cNvPr id="29" name="Rectangle 28">
                <a:extLst>
                  <a:ext uri="{FF2B5EF4-FFF2-40B4-BE49-F238E27FC236}">
                    <a16:creationId xmlns:a16="http://schemas.microsoft.com/office/drawing/2014/main" id="{C0A4ED76-349F-BB4E-8CF2-C6B38B9BB0A2}"/>
                  </a:ext>
                </a:extLst>
              </p:cNvPr>
              <p:cNvSpPr>
                <a:spLocks noRot="1" noChangeAspect="1" noMove="1" noResize="1" noEditPoints="1" noAdjustHandles="1" noChangeArrowheads="1" noChangeShapeType="1" noTextEdit="1"/>
              </p:cNvSpPr>
              <p:nvPr/>
            </p:nvSpPr>
            <p:spPr>
              <a:xfrm>
                <a:off x="2873415" y="5924437"/>
                <a:ext cx="2599558" cy="412998"/>
              </a:xfrm>
              <a:prstGeom prst="rect">
                <a:avLst/>
              </a:prstGeom>
              <a:blipFill>
                <a:blip r:embed="rId5"/>
                <a:stretch>
                  <a:fillRect l="-1456" r="-485" b="-17647"/>
                </a:stretch>
              </a:blipFill>
            </p:spPr>
            <p:txBody>
              <a:bodyPr/>
              <a:lstStyle/>
              <a:p>
                <a:r>
                  <a:rPr lang="en-US">
                    <a:noFill/>
                  </a:rPr>
                  <a:t> </a:t>
                </a:r>
              </a:p>
            </p:txBody>
          </p:sp>
        </mc:Fallback>
      </mc:AlternateContent>
      <p:cxnSp>
        <p:nvCxnSpPr>
          <p:cNvPr id="6" name="Straight Connector 5">
            <a:extLst>
              <a:ext uri="{FF2B5EF4-FFF2-40B4-BE49-F238E27FC236}">
                <a16:creationId xmlns:a16="http://schemas.microsoft.com/office/drawing/2014/main" id="{7D07BD37-2386-5D4A-A6DB-94D5E9B5DBDC}"/>
              </a:ext>
            </a:extLst>
          </p:cNvPr>
          <p:cNvCxnSpPr/>
          <p:nvPr/>
        </p:nvCxnSpPr>
        <p:spPr>
          <a:xfrm flipV="1">
            <a:off x="4302463" y="5665998"/>
            <a:ext cx="0" cy="35922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1438D38-8AB0-EA40-B0F8-7EAB4C18DC7A}"/>
              </a:ext>
            </a:extLst>
          </p:cNvPr>
          <p:cNvCxnSpPr>
            <a:cxnSpLocks/>
          </p:cNvCxnSpPr>
          <p:nvPr/>
        </p:nvCxnSpPr>
        <p:spPr>
          <a:xfrm>
            <a:off x="5348869" y="4036827"/>
            <a:ext cx="0" cy="1832382"/>
          </a:xfrm>
          <a:prstGeom prst="line">
            <a:avLst/>
          </a:prstGeom>
          <a:ln w="57150">
            <a:solidFill>
              <a:srgbClr val="FF0000"/>
            </a:solidFill>
            <a:prstDash val="sysDot"/>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047C8E41-5870-384A-99B8-70BA7444D3A6}"/>
              </a:ext>
            </a:extLst>
          </p:cNvPr>
          <p:cNvSpPr/>
          <p:nvPr/>
        </p:nvSpPr>
        <p:spPr>
          <a:xfrm>
            <a:off x="3241963" y="1522224"/>
            <a:ext cx="5320146" cy="43686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a:solidFill>
                  <a:schemeClr val="tx1"/>
                </a:solidFill>
              </a:rPr>
              <a:t>P</a:t>
            </a:r>
            <a:r>
              <a:rPr lang="en-US" dirty="0">
                <a:solidFill>
                  <a:schemeClr val="tx1"/>
                </a:solidFill>
              </a:rPr>
              <a:t>-value Thresholding</a:t>
            </a:r>
          </a:p>
        </p:txBody>
      </p:sp>
    </p:spTree>
    <p:extLst>
      <p:ext uri="{BB962C8B-B14F-4D97-AF65-F5344CB8AC3E}">
        <p14:creationId xmlns:p14="http://schemas.microsoft.com/office/powerpoint/2010/main" val="1225037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328" y="110409"/>
            <a:ext cx="10515600" cy="1325563"/>
          </a:xfrm>
        </p:spPr>
        <p:txBody>
          <a:bodyPr>
            <a:normAutofit/>
          </a:bodyPr>
          <a:lstStyle/>
          <a:p>
            <a:r>
              <a:rPr lang="en-US" sz="3200" i="1" dirty="0"/>
              <a:t>P</a:t>
            </a:r>
            <a:r>
              <a:rPr lang="en-US" sz="3200" dirty="0"/>
              <a:t>-value thresholding can be reformulated as “shrinking” estimated effect sizes</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40DA54A0-59D9-B34B-B440-82D73911D080}"/>
                  </a:ext>
                </a:extLst>
              </p:cNvPr>
              <p:cNvSpPr/>
              <p:nvPr/>
            </p:nvSpPr>
            <p:spPr>
              <a:xfrm>
                <a:off x="4462681" y="1952010"/>
                <a:ext cx="3576235" cy="10303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charset="0"/>
                                </a:rPr>
                                <m:t>𝑦</m:t>
                              </m:r>
                            </m:e>
                          </m:acc>
                        </m:e>
                        <m:sub>
                          <m:r>
                            <a:rPr lang="en-US" sz="2400" i="1">
                              <a:latin typeface="Cambria Math" charset="0"/>
                            </a:rPr>
                            <m:t>𝑖</m:t>
                          </m:r>
                        </m:sub>
                      </m:sSub>
                      <m:r>
                        <a:rPr lang="en-US" sz="2400">
                          <a:latin typeface="Cambria Math" charset="0"/>
                        </a:rPr>
                        <m:t>=</m:t>
                      </m:r>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𝑗</m:t>
                          </m:r>
                        </m:sub>
                        <m:sup/>
                        <m:e>
                          <m:r>
                            <a:rPr lang="en-US" sz="2400" i="1">
                              <a:solidFill>
                                <a:srgbClr val="FF0000"/>
                              </a:solidFill>
                              <a:latin typeface="Cambria Math" panose="02040503050406030204" pitchFamily="18" charset="0"/>
                            </a:rPr>
                            <m:t>𝐼</m:t>
                          </m:r>
                          <m:d>
                            <m:dPr>
                              <m:ctrlPr>
                                <a:rPr lang="en-US" sz="2400" i="1">
                                  <a:solidFill>
                                    <a:srgbClr val="FF0000"/>
                                  </a:solidFill>
                                  <a:latin typeface="Cambria Math" panose="02040503050406030204" pitchFamily="18" charset="0"/>
                                </a:rPr>
                              </m:ctrlPr>
                            </m:dPr>
                            <m:e>
                              <m:d>
                                <m:dPr>
                                  <m:begChr m:val="|"/>
                                  <m:endChr m:val="|"/>
                                  <m:ctrlPr>
                                    <a:rPr lang="en-US" sz="2400" i="1">
                                      <a:solidFill>
                                        <a:srgbClr val="FF0000"/>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𝛽</m:t>
                                          </m:r>
                                        </m:e>
                                        <m:sub>
                                          <m:r>
                                            <a:rPr lang="en-US" sz="2400" i="1">
                                              <a:solidFill>
                                                <a:srgbClr val="FF0000"/>
                                              </a:solidFill>
                                              <a:latin typeface="Cambria Math" charset="0"/>
                                            </a:rPr>
                                            <m:t>𝑗</m:t>
                                          </m:r>
                                        </m:sub>
                                      </m:sSub>
                                    </m:e>
                                  </m:acc>
                                </m:e>
                              </m:d>
                              <m:r>
                                <a:rPr lang="en-US" sz="2400" i="1">
                                  <a:solidFill>
                                    <a:srgbClr val="FF0000"/>
                                  </a:solidFill>
                                  <a:latin typeface="Cambria Math" panose="02040503050406030204" pitchFamily="18" charset="0"/>
                                </a:rPr>
                                <m:t>&lt;</m:t>
                              </m:r>
                              <m:sSup>
                                <m:sSupPr>
                                  <m:ctrlPr>
                                    <a:rPr lang="en-US" sz="2400" i="1">
                                      <a:solidFill>
                                        <a:srgbClr val="FF0000"/>
                                      </a:solidFill>
                                      <a:latin typeface="Cambria Math" panose="02040503050406030204" pitchFamily="18" charset="0"/>
                                    </a:rPr>
                                  </m:ctrlPr>
                                </m:sSupPr>
                                <m:e>
                                  <m:r>
                                    <a:rPr lang="en-US" sz="2400" i="1">
                                      <a:solidFill>
                                        <a:srgbClr val="FF0000"/>
                                      </a:solidFill>
                                      <a:latin typeface="Cambria Math" panose="02040503050406030204" pitchFamily="18" charset="0"/>
                                    </a:rPr>
                                    <m:t>𝛼</m:t>
                                  </m:r>
                                </m:e>
                                <m:sup>
                                  <m:r>
                                    <a:rPr lang="en-US" sz="2400" i="1">
                                      <a:solidFill>
                                        <a:srgbClr val="FF0000"/>
                                      </a:solidFill>
                                      <a:latin typeface="Cambria Math" panose="02040503050406030204" pitchFamily="18" charset="0"/>
                                    </a:rPr>
                                    <m:t>′</m:t>
                                  </m:r>
                                </m:sup>
                              </m:sSup>
                            </m:e>
                          </m:d>
                          <m:acc>
                            <m:accPr>
                              <m:chr m:val="̂"/>
                              <m:ctrlPr>
                                <a:rPr lang="en-US" sz="2400" i="1">
                                  <a:solidFill>
                                    <a:srgbClr val="FF0000"/>
                                  </a:solidFill>
                                  <a:latin typeface="Cambria Math" panose="02040503050406030204" pitchFamily="18" charset="0"/>
                                </a:rPr>
                              </m:ctrlPr>
                            </m:accPr>
                            <m:e>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charset="0"/>
                                    </a:rPr>
                                    <m:t>𝛽</m:t>
                                  </m:r>
                                </m:e>
                                <m:sub>
                                  <m:r>
                                    <a:rPr lang="en-US" sz="2400" i="1">
                                      <a:solidFill>
                                        <a:srgbClr val="FF0000"/>
                                      </a:solidFill>
                                      <a:latin typeface="Cambria Math" charset="0"/>
                                    </a:rPr>
                                    <m:t>𝑗</m:t>
                                  </m:r>
                                </m:sub>
                              </m:sSub>
                            </m:e>
                          </m:acc>
                          <m:sSub>
                            <m:sSubPr>
                              <m:ctrlPr>
                                <a:rPr lang="en-US" sz="2400" i="1">
                                  <a:latin typeface="Cambria Math" panose="02040503050406030204" pitchFamily="18" charset="0"/>
                                </a:rPr>
                              </m:ctrlPr>
                            </m:sSubPr>
                            <m:e>
                              <m:r>
                                <a:rPr lang="en-US" sz="2400" i="1">
                                  <a:latin typeface="Cambria Math" charset="0"/>
                                </a:rPr>
                                <m:t>𝑥</m:t>
                              </m:r>
                            </m:e>
                            <m:sub>
                              <m:r>
                                <a:rPr lang="en-US" sz="2400" i="1">
                                  <a:latin typeface="Cambria Math" charset="0"/>
                                </a:rPr>
                                <m:t>𝑖𝑗</m:t>
                              </m:r>
                            </m:sub>
                          </m:sSub>
                        </m:e>
                      </m:nary>
                    </m:oMath>
                  </m:oMathPara>
                </a14:m>
                <a:endParaRPr lang="en-US" dirty="0"/>
              </a:p>
            </p:txBody>
          </p:sp>
        </mc:Choice>
        <mc:Fallback xmlns="">
          <p:sp>
            <p:nvSpPr>
              <p:cNvPr id="9" name="Rectangle 8">
                <a:extLst>
                  <a:ext uri="{FF2B5EF4-FFF2-40B4-BE49-F238E27FC236}">
                    <a16:creationId xmlns:a16="http://schemas.microsoft.com/office/drawing/2014/main" id="{40DA54A0-59D9-B34B-B440-82D73911D080}"/>
                  </a:ext>
                </a:extLst>
              </p:cNvPr>
              <p:cNvSpPr>
                <a:spLocks noRot="1" noChangeAspect="1" noMove="1" noResize="1" noEditPoints="1" noAdjustHandles="1" noChangeArrowheads="1" noChangeShapeType="1" noTextEdit="1"/>
              </p:cNvSpPr>
              <p:nvPr/>
            </p:nvSpPr>
            <p:spPr>
              <a:xfrm>
                <a:off x="2938680" y="1952009"/>
                <a:ext cx="3576235" cy="1030347"/>
              </a:xfrm>
              <a:prstGeom prst="rect">
                <a:avLst/>
              </a:prstGeom>
              <a:blipFill>
                <a:blip r:embed="rId3"/>
                <a:stretch>
                  <a:fillRect l="-10247" t="-125610" b="-168293"/>
                </a:stretch>
              </a:blipFill>
            </p:spPr>
            <p:txBody>
              <a:bodyPr/>
              <a:lstStyle/>
              <a:p>
                <a:r>
                  <a:rPr lang="en-US">
                    <a:noFill/>
                  </a:rPr>
                  <a:t> </a:t>
                </a:r>
              </a:p>
            </p:txBody>
          </p:sp>
        </mc:Fallback>
      </mc:AlternateContent>
      <p:cxnSp>
        <p:nvCxnSpPr>
          <p:cNvPr id="22" name="Straight Connector 21">
            <a:extLst>
              <a:ext uri="{FF2B5EF4-FFF2-40B4-BE49-F238E27FC236}">
                <a16:creationId xmlns:a16="http://schemas.microsoft.com/office/drawing/2014/main" id="{CB749921-D3CB-834F-A512-2F176EB7B80F}"/>
              </a:ext>
            </a:extLst>
          </p:cNvPr>
          <p:cNvCxnSpPr>
            <a:cxnSpLocks/>
          </p:cNvCxnSpPr>
          <p:nvPr/>
        </p:nvCxnSpPr>
        <p:spPr>
          <a:xfrm>
            <a:off x="4302464" y="2858246"/>
            <a:ext cx="18229" cy="3010965"/>
          </a:xfrm>
          <a:prstGeom prst="line">
            <a:avLst/>
          </a:prstGeom>
          <a:ln w="28575">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4A249869-5090-3D4B-AFB8-4CEC4FEC826C}"/>
              </a:ext>
            </a:extLst>
          </p:cNvPr>
          <p:cNvCxnSpPr>
            <a:cxnSpLocks/>
          </p:cNvCxnSpPr>
          <p:nvPr/>
        </p:nvCxnSpPr>
        <p:spPr>
          <a:xfrm>
            <a:off x="3979068" y="5869210"/>
            <a:ext cx="3271397" cy="0"/>
          </a:xfrm>
          <a:prstGeom prst="line">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E93E53B-F80F-C54F-98D1-0563045F88D0}"/>
              </a:ext>
            </a:extLst>
          </p:cNvPr>
          <p:cNvCxnSpPr/>
          <p:nvPr/>
        </p:nvCxnSpPr>
        <p:spPr>
          <a:xfrm flipV="1">
            <a:off x="5348870" y="3118777"/>
            <a:ext cx="1874253" cy="1720497"/>
          </a:xfrm>
          <a:prstGeom prst="line">
            <a:avLst/>
          </a:prstGeom>
          <a:ln w="57150">
            <a:solidFill>
              <a:srgbClr val="FF0000"/>
            </a:solidFill>
            <a:prstDash val="solid"/>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FB239A45-E417-8647-B9FF-92F99E89432E}"/>
              </a:ext>
            </a:extLst>
          </p:cNvPr>
          <p:cNvCxnSpPr/>
          <p:nvPr/>
        </p:nvCxnSpPr>
        <p:spPr>
          <a:xfrm>
            <a:off x="5348869" y="4839273"/>
            <a:ext cx="0" cy="1029936"/>
          </a:xfrm>
          <a:prstGeom prst="line">
            <a:avLst/>
          </a:prstGeom>
          <a:ln w="57150">
            <a:solidFill>
              <a:srgbClr val="FF0000"/>
            </a:solidFill>
            <a:prstDash val="solid"/>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35EFB752-4D7F-3948-BA1B-93B4DBCFA1EE}"/>
              </a:ext>
            </a:extLst>
          </p:cNvPr>
          <p:cNvCxnSpPr/>
          <p:nvPr/>
        </p:nvCxnSpPr>
        <p:spPr>
          <a:xfrm flipV="1">
            <a:off x="4320693" y="5869210"/>
            <a:ext cx="1028177" cy="2820"/>
          </a:xfrm>
          <a:prstGeom prst="line">
            <a:avLst/>
          </a:prstGeom>
          <a:ln w="57150">
            <a:solidFill>
              <a:srgbClr val="FF0000"/>
            </a:solidFill>
            <a:prstDash val="soli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93FACF8D-B30D-B742-BC13-03E4197B01A8}"/>
                  </a:ext>
                </a:extLst>
              </p:cNvPr>
              <p:cNvSpPr/>
              <p:nvPr/>
            </p:nvSpPr>
            <p:spPr>
              <a:xfrm>
                <a:off x="4397415" y="5940778"/>
                <a:ext cx="2599558" cy="412998"/>
              </a:xfrm>
              <a:prstGeom prst="rect">
                <a:avLst/>
              </a:prstGeom>
            </p:spPr>
            <p:txBody>
              <a:bodyPr wrap="none">
                <a:spAutoFit/>
              </a:bodyPr>
              <a:lstStyle/>
              <a:p>
                <a:r>
                  <a:rPr lang="en-US" dirty="0"/>
                  <a:t>Estimated effect sizes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charset="0"/>
                              </a:rPr>
                              <m:t>𝛽</m:t>
                            </m:r>
                          </m:e>
                        </m:acc>
                      </m:e>
                      <m:sub>
                        <m:r>
                          <a:rPr lang="en-US" i="1">
                            <a:latin typeface="Cambria Math" panose="02040503050406030204" pitchFamily="18" charset="0"/>
                          </a:rPr>
                          <m:t>𝑗</m:t>
                        </m:r>
                      </m:sub>
                    </m:sSub>
                  </m:oMath>
                </a14:m>
                <a:r>
                  <a:rPr lang="en-US" dirty="0"/>
                  <a:t>)</a:t>
                </a:r>
              </a:p>
            </p:txBody>
          </p:sp>
        </mc:Choice>
        <mc:Fallback xmlns="">
          <p:sp>
            <p:nvSpPr>
              <p:cNvPr id="27" name="Rectangle 26">
                <a:extLst>
                  <a:ext uri="{FF2B5EF4-FFF2-40B4-BE49-F238E27FC236}">
                    <a16:creationId xmlns:a16="http://schemas.microsoft.com/office/drawing/2014/main" id="{93FACF8D-B30D-B742-BC13-03E4197B01A8}"/>
                  </a:ext>
                </a:extLst>
              </p:cNvPr>
              <p:cNvSpPr>
                <a:spLocks noRot="1" noChangeAspect="1" noMove="1" noResize="1" noEditPoints="1" noAdjustHandles="1" noChangeArrowheads="1" noChangeShapeType="1" noTextEdit="1"/>
              </p:cNvSpPr>
              <p:nvPr/>
            </p:nvSpPr>
            <p:spPr>
              <a:xfrm>
                <a:off x="2873415" y="5940778"/>
                <a:ext cx="2599558" cy="412998"/>
              </a:xfrm>
              <a:prstGeom prst="rect">
                <a:avLst/>
              </a:prstGeom>
              <a:blipFill>
                <a:blip r:embed="rId4"/>
                <a:stretch>
                  <a:fillRect l="-1456" t="-3125" r="-485" b="-18750"/>
                </a:stretch>
              </a:blipFill>
            </p:spPr>
            <p:txBody>
              <a:bodyPr/>
              <a:lstStyle/>
              <a:p>
                <a:r>
                  <a:rPr lang="en-US">
                    <a:noFill/>
                  </a:rPr>
                  <a:t> </a:t>
                </a:r>
              </a:p>
            </p:txBody>
          </p:sp>
        </mc:Fallback>
      </mc:AlternateContent>
      <p:sp>
        <p:nvSpPr>
          <p:cNvPr id="28" name="Rectangle 27">
            <a:extLst>
              <a:ext uri="{FF2B5EF4-FFF2-40B4-BE49-F238E27FC236}">
                <a16:creationId xmlns:a16="http://schemas.microsoft.com/office/drawing/2014/main" id="{2D646906-43AD-D34A-AE55-C806B3A356A8}"/>
              </a:ext>
            </a:extLst>
          </p:cNvPr>
          <p:cNvSpPr/>
          <p:nvPr/>
        </p:nvSpPr>
        <p:spPr>
          <a:xfrm rot="16200000">
            <a:off x="3048923" y="4342011"/>
            <a:ext cx="2167645" cy="369332"/>
          </a:xfrm>
          <a:prstGeom prst="rect">
            <a:avLst/>
          </a:prstGeom>
        </p:spPr>
        <p:txBody>
          <a:bodyPr wrap="none">
            <a:spAutoFit/>
          </a:bodyPr>
          <a:lstStyle/>
          <a:p>
            <a:r>
              <a:rPr lang="en-US" dirty="0"/>
              <a:t>Weighted effect sizes</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D93C4B62-1E86-3648-8060-73DDB40FFBA0}"/>
                  </a:ext>
                </a:extLst>
              </p:cNvPr>
              <p:cNvSpPr/>
              <p:nvPr/>
            </p:nvSpPr>
            <p:spPr>
              <a:xfrm rot="19083886">
                <a:off x="5373850" y="3464898"/>
                <a:ext cx="1612557" cy="4128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𝐼</m:t>
                      </m:r>
                      <m:r>
                        <a:rPr lang="en-US" i="1">
                          <a:latin typeface="Cambria Math" panose="02040503050406030204" pitchFamily="18" charset="0"/>
                        </a:rPr>
                        <m:t>(</m:t>
                      </m:r>
                      <m:d>
                        <m:dPr>
                          <m:begChr m:val="|"/>
                          <m:end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charset="0"/>
                                    </a:rPr>
                                    <m:t>𝛽</m:t>
                                  </m:r>
                                </m:e>
                                <m:sub>
                                  <m:r>
                                    <a:rPr lang="en-US" i="1">
                                      <a:latin typeface="Cambria Math" charset="0"/>
                                    </a:rPr>
                                    <m:t>𝑗</m:t>
                                  </m:r>
                                </m:sub>
                              </m:sSub>
                            </m:e>
                          </m:acc>
                        </m:e>
                      </m:d>
                      <m:r>
                        <a:rPr lang="en-US" i="1">
                          <a:latin typeface="Cambria Math" panose="02040503050406030204" pitchFamily="18" charset="0"/>
                        </a:rPr>
                        <m:t>&lt;</m:t>
                      </m:r>
                      <m:sSup>
                        <m:sSupPr>
                          <m:ctrlPr>
                            <a:rPr lang="en-US" i="1">
                              <a:latin typeface="Cambria Math" panose="02040503050406030204" pitchFamily="18" charset="0"/>
                            </a:rPr>
                          </m:ctrlPr>
                        </m:sSupPr>
                        <m:e>
                          <m:r>
                            <a:rPr lang="en-US" i="1">
                              <a:latin typeface="Cambria Math" panose="02040503050406030204" pitchFamily="18" charset="0"/>
                            </a:rPr>
                            <m:t>𝛼</m:t>
                          </m:r>
                        </m:e>
                        <m:sup>
                          <m:r>
                            <a:rPr lang="en-US" i="1">
                              <a:latin typeface="Cambria Math" panose="02040503050406030204" pitchFamily="18" charset="0"/>
                            </a:rPr>
                            <m:t>′</m:t>
                          </m:r>
                        </m:sup>
                      </m:sSup>
                      <m:r>
                        <a:rPr lang="en-US" i="1">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charset="0"/>
                                </a:rPr>
                                <m:t>𝛽</m:t>
                              </m:r>
                            </m:e>
                            <m:sub>
                              <m:r>
                                <a:rPr lang="en-US" i="1">
                                  <a:latin typeface="Cambria Math" charset="0"/>
                                </a:rPr>
                                <m:t>𝑗</m:t>
                              </m:r>
                            </m:sub>
                          </m:sSub>
                        </m:e>
                      </m:acc>
                    </m:oMath>
                  </m:oMathPara>
                </a14:m>
                <a:endParaRPr lang="en-US" dirty="0"/>
              </a:p>
            </p:txBody>
          </p:sp>
        </mc:Choice>
        <mc:Fallback xmlns="">
          <p:sp>
            <p:nvSpPr>
              <p:cNvPr id="4" name="Rectangle 3">
                <a:extLst>
                  <a:ext uri="{FF2B5EF4-FFF2-40B4-BE49-F238E27FC236}">
                    <a16:creationId xmlns:a16="http://schemas.microsoft.com/office/drawing/2014/main" id="{D93C4B62-1E86-3648-8060-73DDB40FFBA0}"/>
                  </a:ext>
                </a:extLst>
              </p:cNvPr>
              <p:cNvSpPr>
                <a:spLocks noRot="1" noChangeAspect="1" noMove="1" noResize="1" noEditPoints="1" noAdjustHandles="1" noChangeArrowheads="1" noChangeShapeType="1" noTextEdit="1"/>
              </p:cNvSpPr>
              <p:nvPr/>
            </p:nvSpPr>
            <p:spPr>
              <a:xfrm rot="19083886">
                <a:off x="3849849" y="3464898"/>
                <a:ext cx="1612557" cy="412870"/>
              </a:xfrm>
              <a:prstGeom prst="rect">
                <a:avLst/>
              </a:prstGeom>
              <a:blipFill>
                <a:blip r:embed="rId5"/>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D68277A9-8DF3-394B-AD4C-AF6E076F7C09}"/>
              </a:ext>
            </a:extLst>
          </p:cNvPr>
          <p:cNvSpPr txBox="1"/>
          <p:nvPr/>
        </p:nvSpPr>
        <p:spPr>
          <a:xfrm rot="19107066">
            <a:off x="5469532" y="3950530"/>
            <a:ext cx="2128018" cy="369332"/>
          </a:xfrm>
          <a:prstGeom prst="rect">
            <a:avLst/>
          </a:prstGeom>
          <a:noFill/>
        </p:spPr>
        <p:txBody>
          <a:bodyPr wrap="none" rtlCol="0">
            <a:spAutoFit/>
          </a:bodyPr>
          <a:lstStyle/>
          <a:p>
            <a:r>
              <a:rPr lang="en-US" dirty="0"/>
              <a:t>“Shrinkage function”</a:t>
            </a:r>
          </a:p>
        </p:txBody>
      </p:sp>
      <p:sp>
        <p:nvSpPr>
          <p:cNvPr id="14" name="Rectangle 13">
            <a:extLst>
              <a:ext uri="{FF2B5EF4-FFF2-40B4-BE49-F238E27FC236}">
                <a16:creationId xmlns:a16="http://schemas.microsoft.com/office/drawing/2014/main" id="{FC64C565-6345-4046-ACB7-E210A8A5439C}"/>
              </a:ext>
            </a:extLst>
          </p:cNvPr>
          <p:cNvSpPr/>
          <p:nvPr/>
        </p:nvSpPr>
        <p:spPr>
          <a:xfrm>
            <a:off x="3241963" y="1522224"/>
            <a:ext cx="5320146" cy="43686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a:solidFill>
                  <a:schemeClr val="tx1"/>
                </a:solidFill>
              </a:rPr>
              <a:t>P</a:t>
            </a:r>
            <a:r>
              <a:rPr lang="en-US" dirty="0">
                <a:solidFill>
                  <a:schemeClr val="tx1"/>
                </a:solidFill>
              </a:rPr>
              <a:t>-value Thresholding</a:t>
            </a:r>
          </a:p>
        </p:txBody>
      </p:sp>
    </p:spTree>
    <p:extLst>
      <p:ext uri="{BB962C8B-B14F-4D97-AF65-F5344CB8AC3E}">
        <p14:creationId xmlns:p14="http://schemas.microsoft.com/office/powerpoint/2010/main" val="1483537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4" y="141333"/>
            <a:ext cx="10515600" cy="1325563"/>
          </a:xfrm>
        </p:spPr>
        <p:txBody>
          <a:bodyPr>
            <a:normAutofit/>
          </a:bodyPr>
          <a:lstStyle/>
          <a:p>
            <a:r>
              <a:rPr lang="en-US" sz="3200" dirty="0"/>
              <a:t>The optimal polygenic score can be constructed with “conditional mean effects”</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40DA54A0-59D9-B34B-B440-82D73911D080}"/>
                  </a:ext>
                </a:extLst>
              </p:cNvPr>
              <p:cNvSpPr/>
              <p:nvPr/>
            </p:nvSpPr>
            <p:spPr>
              <a:xfrm>
                <a:off x="4462681" y="1417501"/>
                <a:ext cx="2989921" cy="10303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charset="0"/>
                                </a:rPr>
                                <m:t>𝑦</m:t>
                              </m:r>
                            </m:e>
                          </m:acc>
                        </m:e>
                        <m:sub>
                          <m:r>
                            <a:rPr lang="en-US" sz="2400" i="1">
                              <a:latin typeface="Cambria Math" charset="0"/>
                            </a:rPr>
                            <m:t>𝑖</m:t>
                          </m:r>
                        </m:sub>
                      </m:sSub>
                      <m:r>
                        <a:rPr lang="en-US" sz="2400">
                          <a:latin typeface="Cambria Math" charset="0"/>
                        </a:rPr>
                        <m:t>=</m:t>
                      </m:r>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𝑗</m:t>
                          </m:r>
                        </m:sub>
                        <m:sup/>
                        <m:e>
                          <m:r>
                            <a:rPr lang="en-US" sz="2400" i="1">
                              <a:solidFill>
                                <a:srgbClr val="FF0000"/>
                              </a:solidFill>
                              <a:latin typeface="Cambria Math" panose="02040503050406030204" pitchFamily="18" charset="0"/>
                            </a:rPr>
                            <m:t>𝐸</m:t>
                          </m:r>
                          <m:d>
                            <m:dPr>
                              <m:begChr m:val="["/>
                              <m:endChr m:val="]"/>
                              <m:ctrlPr>
                                <a:rPr lang="en-US" sz="2400" i="1">
                                  <a:solidFill>
                                    <a:srgbClr val="FF0000"/>
                                  </a:solidFill>
                                  <a:latin typeface="Cambria Math" panose="02040503050406030204" pitchFamily="18" charset="0"/>
                                </a:rPr>
                              </m:ctrlPr>
                            </m:dPr>
                            <m:e>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𝛽</m:t>
                                  </m:r>
                                </m:e>
                                <m:sub>
                                  <m:r>
                                    <a:rPr lang="en-US" sz="2400" i="1">
                                      <a:solidFill>
                                        <a:srgbClr val="FF0000"/>
                                      </a:solidFill>
                                      <a:latin typeface="Cambria Math" panose="02040503050406030204" pitchFamily="18" charset="0"/>
                                    </a:rPr>
                                    <m:t>𝑗</m:t>
                                  </m:r>
                                </m:sub>
                              </m:sSub>
                              <m:r>
                                <a:rPr lang="en-US" sz="2400" i="1">
                                  <a:solidFill>
                                    <a:srgbClr val="FF0000"/>
                                  </a:solidFill>
                                  <a:latin typeface="Cambria Math" panose="02040503050406030204" pitchFamily="18" charset="0"/>
                                </a:rPr>
                                <m:t> |</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 </m:t>
                                  </m:r>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𝛽</m:t>
                                      </m:r>
                                    </m:e>
                                  </m:acc>
                                </m:e>
                                <m:sub>
                                  <m:r>
                                    <a:rPr lang="en-US" sz="2400" i="1">
                                      <a:solidFill>
                                        <a:srgbClr val="FF0000"/>
                                      </a:solidFill>
                                      <a:latin typeface="Cambria Math" panose="02040503050406030204" pitchFamily="18" charset="0"/>
                                    </a:rPr>
                                    <m:t>𝑗</m:t>
                                  </m:r>
                                </m:sub>
                              </m:sSub>
                            </m:e>
                          </m:d>
                          <m:sSub>
                            <m:sSubPr>
                              <m:ctrlPr>
                                <a:rPr lang="en-US" sz="2400" i="1">
                                  <a:latin typeface="Cambria Math" panose="02040503050406030204" pitchFamily="18" charset="0"/>
                                </a:rPr>
                              </m:ctrlPr>
                            </m:sSubPr>
                            <m:e>
                              <m:r>
                                <a:rPr lang="en-US" sz="2400" i="1">
                                  <a:latin typeface="Cambria Math" charset="0"/>
                                </a:rPr>
                                <m:t>𝑥</m:t>
                              </m:r>
                            </m:e>
                            <m:sub>
                              <m:r>
                                <a:rPr lang="en-US" sz="2400" i="1">
                                  <a:latin typeface="Cambria Math" charset="0"/>
                                </a:rPr>
                                <m:t>𝑖𝑗</m:t>
                              </m:r>
                            </m:sub>
                          </m:sSub>
                        </m:e>
                      </m:nary>
                    </m:oMath>
                  </m:oMathPara>
                </a14:m>
                <a:endParaRPr lang="en-US" dirty="0"/>
              </a:p>
            </p:txBody>
          </p:sp>
        </mc:Choice>
        <mc:Fallback xmlns="">
          <p:sp>
            <p:nvSpPr>
              <p:cNvPr id="9" name="Rectangle 8">
                <a:extLst>
                  <a:ext uri="{FF2B5EF4-FFF2-40B4-BE49-F238E27FC236}">
                    <a16:creationId xmlns:a16="http://schemas.microsoft.com/office/drawing/2014/main" id="{40DA54A0-59D9-B34B-B440-82D73911D080}"/>
                  </a:ext>
                </a:extLst>
              </p:cNvPr>
              <p:cNvSpPr>
                <a:spLocks noRot="1" noChangeAspect="1" noMove="1" noResize="1" noEditPoints="1" noAdjustHandles="1" noChangeArrowheads="1" noChangeShapeType="1" noTextEdit="1"/>
              </p:cNvSpPr>
              <p:nvPr/>
            </p:nvSpPr>
            <p:spPr>
              <a:xfrm>
                <a:off x="2938680" y="1417500"/>
                <a:ext cx="2989921" cy="1030347"/>
              </a:xfrm>
              <a:prstGeom prst="rect">
                <a:avLst/>
              </a:prstGeom>
              <a:blipFill>
                <a:blip r:embed="rId3"/>
                <a:stretch>
                  <a:fillRect l="-11392" t="-124390" b="-168293"/>
                </a:stretch>
              </a:blipFill>
            </p:spPr>
            <p:txBody>
              <a:bodyPr/>
              <a:lstStyle/>
              <a:p>
                <a:r>
                  <a:rPr lang="en-US">
                    <a:noFill/>
                  </a:rPr>
                  <a:t> </a:t>
                </a:r>
              </a:p>
            </p:txBody>
          </p:sp>
        </mc:Fallback>
      </mc:AlternateContent>
      <p:cxnSp>
        <p:nvCxnSpPr>
          <p:cNvPr id="16" name="Straight Connector 15">
            <a:extLst>
              <a:ext uri="{FF2B5EF4-FFF2-40B4-BE49-F238E27FC236}">
                <a16:creationId xmlns:a16="http://schemas.microsoft.com/office/drawing/2014/main" id="{08AED380-A54C-0E4A-A247-4687E142C7BD}"/>
              </a:ext>
            </a:extLst>
          </p:cNvPr>
          <p:cNvCxnSpPr>
            <a:cxnSpLocks/>
          </p:cNvCxnSpPr>
          <p:nvPr/>
        </p:nvCxnSpPr>
        <p:spPr>
          <a:xfrm>
            <a:off x="4302464" y="2858246"/>
            <a:ext cx="18229" cy="3010965"/>
          </a:xfrm>
          <a:prstGeom prst="line">
            <a:avLst/>
          </a:prstGeom>
          <a:ln w="28575">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E2F3C7FC-1951-9C46-9F15-CE2D95ED7DFD}"/>
              </a:ext>
            </a:extLst>
          </p:cNvPr>
          <p:cNvCxnSpPr>
            <a:cxnSpLocks/>
          </p:cNvCxnSpPr>
          <p:nvPr/>
        </p:nvCxnSpPr>
        <p:spPr>
          <a:xfrm>
            <a:off x="3979068" y="5869210"/>
            <a:ext cx="3271397" cy="0"/>
          </a:xfrm>
          <a:prstGeom prst="line">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CCEB70DC-0FCC-D542-92D0-61A1671088AF}"/>
                  </a:ext>
                </a:extLst>
              </p:cNvPr>
              <p:cNvSpPr/>
              <p:nvPr/>
            </p:nvSpPr>
            <p:spPr>
              <a:xfrm>
                <a:off x="4397415" y="5940778"/>
                <a:ext cx="2536272" cy="384336"/>
              </a:xfrm>
              <a:prstGeom prst="rect">
                <a:avLst/>
              </a:prstGeom>
            </p:spPr>
            <p:txBody>
              <a:bodyPr wrap="none">
                <a:spAutoFit/>
              </a:bodyPr>
              <a:lstStyle/>
              <a:p>
                <a:r>
                  <a:rPr lang="en-US" dirty="0"/>
                  <a:t>Estimated effect sizes (</a:t>
                </a:r>
                <a14:m>
                  <m:oMath xmlns:m="http://schemas.openxmlformats.org/officeDocument/2006/math">
                    <m:acc>
                      <m:accPr>
                        <m:chr m:val="̂"/>
                        <m:ctrlPr>
                          <a:rPr lang="en-US" i="1">
                            <a:latin typeface="Cambria Math" panose="02040503050406030204" pitchFamily="18" charset="0"/>
                          </a:rPr>
                        </m:ctrlPr>
                      </m:accPr>
                      <m:e>
                        <m:r>
                          <a:rPr lang="en-US" i="1">
                            <a:latin typeface="Cambria Math" charset="0"/>
                          </a:rPr>
                          <m:t>𝛽</m:t>
                        </m:r>
                      </m:e>
                    </m:acc>
                  </m:oMath>
                </a14:m>
                <a:r>
                  <a:rPr lang="en-US" dirty="0"/>
                  <a:t>)</a:t>
                </a:r>
              </a:p>
            </p:txBody>
          </p:sp>
        </mc:Choice>
        <mc:Fallback xmlns="">
          <p:sp>
            <p:nvSpPr>
              <p:cNvPr id="29" name="Rectangle 28">
                <a:extLst>
                  <a:ext uri="{FF2B5EF4-FFF2-40B4-BE49-F238E27FC236}">
                    <a16:creationId xmlns:a16="http://schemas.microsoft.com/office/drawing/2014/main" id="{CCEB70DC-0FCC-D542-92D0-61A1671088AF}"/>
                  </a:ext>
                </a:extLst>
              </p:cNvPr>
              <p:cNvSpPr>
                <a:spLocks noRot="1" noChangeAspect="1" noMove="1" noResize="1" noEditPoints="1" noAdjustHandles="1" noChangeArrowheads="1" noChangeShapeType="1" noTextEdit="1"/>
              </p:cNvSpPr>
              <p:nvPr/>
            </p:nvSpPr>
            <p:spPr>
              <a:xfrm>
                <a:off x="2873415" y="5940778"/>
                <a:ext cx="2109799" cy="382101"/>
              </a:xfrm>
              <a:prstGeom prst="rect">
                <a:avLst/>
              </a:prstGeom>
              <a:blipFill>
                <a:blip r:embed="rId4"/>
                <a:stretch>
                  <a:fillRect l="-1796" t="-6667" r="-21557" b="-23333"/>
                </a:stretch>
              </a:blipFill>
            </p:spPr>
            <p:txBody>
              <a:bodyPr/>
              <a:lstStyle/>
              <a:p>
                <a:r>
                  <a:rPr lang="en-US">
                    <a:noFill/>
                  </a:rPr>
                  <a:t> </a:t>
                </a:r>
              </a:p>
            </p:txBody>
          </p:sp>
        </mc:Fallback>
      </mc:AlternateContent>
      <p:sp>
        <p:nvSpPr>
          <p:cNvPr id="30" name="Rectangle 29">
            <a:extLst>
              <a:ext uri="{FF2B5EF4-FFF2-40B4-BE49-F238E27FC236}">
                <a16:creationId xmlns:a16="http://schemas.microsoft.com/office/drawing/2014/main" id="{4754225B-3AC3-FD47-A44D-9021DB6C16A6}"/>
              </a:ext>
            </a:extLst>
          </p:cNvPr>
          <p:cNvSpPr/>
          <p:nvPr/>
        </p:nvSpPr>
        <p:spPr>
          <a:xfrm rot="16200000">
            <a:off x="3048923" y="4342011"/>
            <a:ext cx="2167645" cy="369332"/>
          </a:xfrm>
          <a:prstGeom prst="rect">
            <a:avLst/>
          </a:prstGeom>
        </p:spPr>
        <p:txBody>
          <a:bodyPr wrap="none">
            <a:spAutoFit/>
          </a:bodyPr>
          <a:lstStyle/>
          <a:p>
            <a:r>
              <a:rPr lang="en-US" dirty="0"/>
              <a:t>Weighted effect sizes</a:t>
            </a:r>
          </a:p>
        </p:txBody>
      </p: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E0448D17-730E-2B46-8FE3-A83AFDA92C7C}"/>
                  </a:ext>
                </a:extLst>
              </p:cNvPr>
              <p:cNvSpPr/>
              <p:nvPr/>
            </p:nvSpPr>
            <p:spPr>
              <a:xfrm rot="19083886">
                <a:off x="5752432" y="3243232"/>
                <a:ext cx="1141658" cy="4129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𝐸</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𝑖</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charset="0"/>
                                    </a:rPr>
                                    <m:t>𝛽</m:t>
                                  </m:r>
                                </m:e>
                              </m:acc>
                            </m:e>
                            <m:sub>
                              <m:r>
                                <a:rPr lang="en-US" i="1">
                                  <a:latin typeface="Cambria Math" charset="0"/>
                                </a:rPr>
                                <m:t>𝑗</m:t>
                              </m:r>
                            </m:sub>
                          </m:sSub>
                        </m:e>
                      </m:d>
                    </m:oMath>
                  </m:oMathPara>
                </a14:m>
                <a:endParaRPr lang="en-US" dirty="0"/>
              </a:p>
            </p:txBody>
          </p:sp>
        </mc:Choice>
        <mc:Fallback xmlns="">
          <p:sp>
            <p:nvSpPr>
              <p:cNvPr id="31" name="Rectangle 30">
                <a:extLst>
                  <a:ext uri="{FF2B5EF4-FFF2-40B4-BE49-F238E27FC236}">
                    <a16:creationId xmlns:a16="http://schemas.microsoft.com/office/drawing/2014/main" id="{E0448D17-730E-2B46-8FE3-A83AFDA92C7C}"/>
                  </a:ext>
                </a:extLst>
              </p:cNvPr>
              <p:cNvSpPr>
                <a:spLocks noRot="1" noChangeAspect="1" noMove="1" noResize="1" noEditPoints="1" noAdjustHandles="1" noChangeArrowheads="1" noChangeShapeType="1" noTextEdit="1"/>
              </p:cNvSpPr>
              <p:nvPr/>
            </p:nvSpPr>
            <p:spPr>
              <a:xfrm rot="19083886">
                <a:off x="4228432" y="3243232"/>
                <a:ext cx="1141658" cy="412998"/>
              </a:xfrm>
              <a:prstGeom prst="rect">
                <a:avLst/>
              </a:prstGeom>
              <a:blipFill>
                <a:blip r:embed="rId5"/>
                <a:stretch>
                  <a:fillRect/>
                </a:stretch>
              </a:blipFill>
            </p:spPr>
            <p:txBody>
              <a:bodyPr/>
              <a:lstStyle/>
              <a:p>
                <a:r>
                  <a:rPr lang="en-US">
                    <a:noFill/>
                  </a:rPr>
                  <a:t> </a:t>
                </a:r>
              </a:p>
            </p:txBody>
          </p:sp>
        </mc:Fallback>
      </mc:AlternateContent>
      <p:sp>
        <p:nvSpPr>
          <p:cNvPr id="32" name="Freeform 31">
            <a:extLst>
              <a:ext uri="{FF2B5EF4-FFF2-40B4-BE49-F238E27FC236}">
                <a16:creationId xmlns:a16="http://schemas.microsoft.com/office/drawing/2014/main" id="{959CD006-63D5-644C-849E-CC0C80C3F65C}"/>
              </a:ext>
            </a:extLst>
          </p:cNvPr>
          <p:cNvSpPr/>
          <p:nvPr/>
        </p:nvSpPr>
        <p:spPr>
          <a:xfrm>
            <a:off x="4289192" y="3102434"/>
            <a:ext cx="2943112" cy="2751930"/>
          </a:xfrm>
          <a:custGeom>
            <a:avLst/>
            <a:gdLst>
              <a:gd name="connsiteX0" fmla="*/ 0 w 4071937"/>
              <a:gd name="connsiteY0" fmla="*/ 3729038 h 3766269"/>
              <a:gd name="connsiteX1" fmla="*/ 785812 w 4071937"/>
              <a:gd name="connsiteY1" fmla="*/ 3671888 h 3766269"/>
              <a:gd name="connsiteX2" fmla="*/ 1771650 w 4071937"/>
              <a:gd name="connsiteY2" fmla="*/ 2914650 h 3766269"/>
              <a:gd name="connsiteX3" fmla="*/ 2443162 w 4071937"/>
              <a:gd name="connsiteY3" fmla="*/ 1485900 h 3766269"/>
              <a:gd name="connsiteX4" fmla="*/ 4071937 w 4071937"/>
              <a:gd name="connsiteY4" fmla="*/ 0 h 3766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1937" h="3766269">
                <a:moveTo>
                  <a:pt x="0" y="3729038"/>
                </a:moveTo>
                <a:cubicBezTo>
                  <a:pt x="245268" y="3768328"/>
                  <a:pt x="490537" y="3807619"/>
                  <a:pt x="785812" y="3671888"/>
                </a:cubicBezTo>
                <a:cubicBezTo>
                  <a:pt x="1081087" y="3536157"/>
                  <a:pt x="1495425" y="3278981"/>
                  <a:pt x="1771650" y="2914650"/>
                </a:cubicBezTo>
                <a:cubicBezTo>
                  <a:pt x="2047875" y="2550319"/>
                  <a:pt x="2059781" y="1971675"/>
                  <a:pt x="2443162" y="1485900"/>
                </a:cubicBezTo>
                <a:cubicBezTo>
                  <a:pt x="2826543" y="1000125"/>
                  <a:pt x="3802856" y="245269"/>
                  <a:pt x="4071937" y="0"/>
                </a:cubicBezTo>
              </a:path>
            </a:pathLst>
          </a:cu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9E9D392C-41D0-0044-984B-0450FE636D30}"/>
              </a:ext>
            </a:extLst>
          </p:cNvPr>
          <p:cNvSpPr txBox="1"/>
          <p:nvPr/>
        </p:nvSpPr>
        <p:spPr>
          <a:xfrm>
            <a:off x="8166202" y="6398696"/>
            <a:ext cx="2044599" cy="369332"/>
          </a:xfrm>
          <a:prstGeom prst="rect">
            <a:avLst/>
          </a:prstGeom>
          <a:noFill/>
        </p:spPr>
        <p:txBody>
          <a:bodyPr wrap="none" rtlCol="0">
            <a:spAutoFit/>
          </a:bodyPr>
          <a:lstStyle/>
          <a:p>
            <a:r>
              <a:rPr lang="en-US" dirty="0"/>
              <a:t>Goddard et al. 2009</a:t>
            </a:r>
          </a:p>
        </p:txBody>
      </p:sp>
      <p:sp>
        <p:nvSpPr>
          <p:cNvPr id="12" name="TextBox 11">
            <a:extLst>
              <a:ext uri="{FF2B5EF4-FFF2-40B4-BE49-F238E27FC236}">
                <a16:creationId xmlns:a16="http://schemas.microsoft.com/office/drawing/2014/main" id="{9B358957-B3A4-8742-AC49-C671C7504D19}"/>
              </a:ext>
            </a:extLst>
          </p:cNvPr>
          <p:cNvSpPr txBox="1"/>
          <p:nvPr/>
        </p:nvSpPr>
        <p:spPr>
          <a:xfrm>
            <a:off x="7634867" y="3615566"/>
            <a:ext cx="2438040" cy="369332"/>
          </a:xfrm>
          <a:prstGeom prst="rect">
            <a:avLst/>
          </a:prstGeom>
          <a:noFill/>
        </p:spPr>
        <p:txBody>
          <a:bodyPr wrap="none" rtlCol="0">
            <a:spAutoFit/>
          </a:bodyPr>
          <a:lstStyle/>
          <a:p>
            <a:r>
              <a:rPr lang="en-US" dirty="0"/>
              <a:t>Conditional mean effect</a:t>
            </a:r>
            <a:endParaRPr lang="en-US" i="1" dirty="0"/>
          </a:p>
        </p:txBody>
      </p:sp>
      <p:cxnSp>
        <p:nvCxnSpPr>
          <p:cNvPr id="5" name="Straight Arrow Connector 4">
            <a:extLst>
              <a:ext uri="{FF2B5EF4-FFF2-40B4-BE49-F238E27FC236}">
                <a16:creationId xmlns:a16="http://schemas.microsoft.com/office/drawing/2014/main" id="{27E87BE8-F966-524E-B945-EA34786506EC}"/>
              </a:ext>
            </a:extLst>
          </p:cNvPr>
          <p:cNvCxnSpPr>
            <a:cxnSpLocks/>
            <a:stCxn id="12" idx="1"/>
          </p:cNvCxnSpPr>
          <p:nvPr/>
        </p:nvCxnSpPr>
        <p:spPr>
          <a:xfrm flipH="1">
            <a:off x="6507215" y="3800232"/>
            <a:ext cx="112765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7771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519609-F581-AE47-808F-9F7DDF23AADB}"/>
              </a:ext>
            </a:extLst>
          </p:cNvPr>
          <p:cNvSpPr>
            <a:spLocks noGrp="1"/>
          </p:cNvSpPr>
          <p:nvPr>
            <p:ph idx="1"/>
          </p:nvPr>
        </p:nvSpPr>
        <p:spPr/>
        <p:txBody>
          <a:bodyPr>
            <a:normAutofit/>
          </a:bodyPr>
          <a:lstStyle/>
          <a:p>
            <a:r>
              <a:rPr lang="en-US" dirty="0"/>
              <a:t>Correlation between </a:t>
            </a:r>
            <a:r>
              <a:rPr lang="en-US" b="1" dirty="0"/>
              <a:t>apparent</a:t>
            </a:r>
            <a:r>
              <a:rPr lang="en-US" dirty="0"/>
              <a:t> </a:t>
            </a:r>
            <a:r>
              <a:rPr lang="en-US" b="1" dirty="0"/>
              <a:t>true</a:t>
            </a:r>
            <a:r>
              <a:rPr lang="en-US" dirty="0"/>
              <a:t> </a:t>
            </a:r>
            <a:r>
              <a:rPr lang="en-US" b="1" dirty="0"/>
              <a:t>genetic effects</a:t>
            </a:r>
          </a:p>
          <a:p>
            <a:endParaRPr lang="en-US" dirty="0"/>
          </a:p>
          <a:p>
            <a:endParaRPr lang="en-US" dirty="0"/>
          </a:p>
          <a:p>
            <a:endParaRPr lang="en-US" dirty="0"/>
          </a:p>
          <a:p>
            <a:pPr lvl="6"/>
            <a:endParaRPr lang="en-US" sz="1600" dirty="0"/>
          </a:p>
        </p:txBody>
      </p:sp>
      <p:grpSp>
        <p:nvGrpSpPr>
          <p:cNvPr id="36" name="Group 35">
            <a:extLst>
              <a:ext uri="{FF2B5EF4-FFF2-40B4-BE49-F238E27FC236}">
                <a16:creationId xmlns:a16="http://schemas.microsoft.com/office/drawing/2014/main" id="{ED957D70-B29D-E744-9A15-22962C164207}"/>
              </a:ext>
            </a:extLst>
          </p:cNvPr>
          <p:cNvGrpSpPr/>
          <p:nvPr/>
        </p:nvGrpSpPr>
        <p:grpSpPr>
          <a:xfrm>
            <a:off x="3460979" y="2407563"/>
            <a:ext cx="5468151" cy="1548013"/>
            <a:chOff x="865414" y="2157266"/>
            <a:chExt cx="5468151" cy="1548013"/>
          </a:xfrm>
        </p:grpSpPr>
        <p:cxnSp>
          <p:nvCxnSpPr>
            <p:cNvPr id="5" name="Straight Connector 4">
              <a:extLst>
                <a:ext uri="{FF2B5EF4-FFF2-40B4-BE49-F238E27FC236}">
                  <a16:creationId xmlns:a16="http://schemas.microsoft.com/office/drawing/2014/main" id="{B56F6A52-0B09-7546-8280-D04A8A44661E}"/>
                </a:ext>
              </a:extLst>
            </p:cNvPr>
            <p:cNvCxnSpPr>
              <a:cxnSpLocks/>
            </p:cNvCxnSpPr>
            <p:nvPr/>
          </p:nvCxnSpPr>
          <p:spPr>
            <a:xfrm>
              <a:off x="865414" y="3151414"/>
              <a:ext cx="5468151" cy="1971"/>
            </a:xfrm>
            <a:prstGeom prst="line">
              <a:avLst/>
            </a:prstGeom>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a16="http://schemas.microsoft.com/office/drawing/2014/main" id="{99E22411-68C9-E74F-A41E-4901A44BB3FF}"/>
                </a:ext>
              </a:extLst>
            </p:cNvPr>
            <p:cNvSpPr/>
            <p:nvPr/>
          </p:nvSpPr>
          <p:spPr>
            <a:xfrm>
              <a:off x="1992085" y="3030936"/>
              <a:ext cx="243735" cy="244898"/>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2344F65-E39B-BB46-9E67-BC11082F7B14}"/>
                </a:ext>
              </a:extLst>
            </p:cNvPr>
            <p:cNvSpPr/>
            <p:nvPr/>
          </p:nvSpPr>
          <p:spPr>
            <a:xfrm>
              <a:off x="4843316" y="3025223"/>
              <a:ext cx="243735" cy="244898"/>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DF5C039A-F46F-C247-A9DF-E8B1FDAF526D}"/>
                    </a:ext>
                  </a:extLst>
                </p:cNvPr>
                <p:cNvSpPr/>
                <p:nvPr/>
              </p:nvSpPr>
              <p:spPr>
                <a:xfrm>
                  <a:off x="1881773" y="3335947"/>
                  <a:ext cx="4643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rPr>
                              <m:t>𝛽</m:t>
                            </m:r>
                          </m:e>
                          <m:sub>
                            <m:r>
                              <a:rPr lang="en-US" i="1">
                                <a:latin typeface="Cambria Math" panose="02040503050406030204" pitchFamily="18" charset="0"/>
                              </a:rPr>
                              <m:t>1</m:t>
                            </m:r>
                          </m:sub>
                        </m:sSub>
                      </m:oMath>
                    </m:oMathPara>
                  </a14:m>
                  <a:endParaRPr lang="en-US" dirty="0"/>
                </a:p>
              </p:txBody>
            </p:sp>
          </mc:Choice>
          <mc:Fallback xmlns="">
            <p:sp>
              <p:nvSpPr>
                <p:cNvPr id="10" name="Rectangle 9">
                  <a:extLst>
                    <a:ext uri="{FF2B5EF4-FFF2-40B4-BE49-F238E27FC236}">
                      <a16:creationId xmlns:a16="http://schemas.microsoft.com/office/drawing/2014/main" id="{DF5C039A-F46F-C247-A9DF-E8B1FDAF526D}"/>
                    </a:ext>
                  </a:extLst>
                </p:cNvPr>
                <p:cNvSpPr>
                  <a:spLocks noRot="1" noChangeAspect="1" noMove="1" noResize="1" noEditPoints="1" noAdjustHandles="1" noChangeArrowheads="1" noChangeShapeType="1" noTextEdit="1"/>
                </p:cNvSpPr>
                <p:nvPr/>
              </p:nvSpPr>
              <p:spPr>
                <a:xfrm>
                  <a:off x="1881773" y="3335947"/>
                  <a:ext cx="464358" cy="369332"/>
                </a:xfrm>
                <a:prstGeom prst="rect">
                  <a:avLst/>
                </a:prstGeom>
                <a:blipFill>
                  <a:blip r:embed="rId3"/>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1508870F-D8E5-1E40-AEA4-48134552575E}"/>
                    </a:ext>
                  </a:extLst>
                </p:cNvPr>
                <p:cNvSpPr/>
                <p:nvPr/>
              </p:nvSpPr>
              <p:spPr>
                <a:xfrm>
                  <a:off x="4744437" y="3299549"/>
                  <a:ext cx="46968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rPr>
                              <m:t>𝛽</m:t>
                            </m:r>
                          </m:e>
                          <m:sub>
                            <m:r>
                              <a:rPr lang="en-US" i="1">
                                <a:latin typeface="Cambria Math" panose="02040503050406030204" pitchFamily="18" charset="0"/>
                              </a:rPr>
                              <m:t>2</m:t>
                            </m:r>
                          </m:sub>
                        </m:sSub>
                      </m:oMath>
                    </m:oMathPara>
                  </a14:m>
                  <a:endParaRPr lang="en-US" dirty="0"/>
                </a:p>
              </p:txBody>
            </p:sp>
          </mc:Choice>
          <mc:Fallback xmlns="">
            <p:sp>
              <p:nvSpPr>
                <p:cNvPr id="12" name="Rectangle 11">
                  <a:extLst>
                    <a:ext uri="{FF2B5EF4-FFF2-40B4-BE49-F238E27FC236}">
                      <a16:creationId xmlns:a16="http://schemas.microsoft.com/office/drawing/2014/main" id="{1508870F-D8E5-1E40-AEA4-48134552575E}"/>
                    </a:ext>
                  </a:extLst>
                </p:cNvPr>
                <p:cNvSpPr>
                  <a:spLocks noRot="1" noChangeAspect="1" noMove="1" noResize="1" noEditPoints="1" noAdjustHandles="1" noChangeArrowheads="1" noChangeShapeType="1" noTextEdit="1"/>
                </p:cNvSpPr>
                <p:nvPr/>
              </p:nvSpPr>
              <p:spPr>
                <a:xfrm>
                  <a:off x="4744437" y="3299549"/>
                  <a:ext cx="469680" cy="369332"/>
                </a:xfrm>
                <a:prstGeom prst="rect">
                  <a:avLst/>
                </a:prstGeom>
                <a:blipFill>
                  <a:blip r:embed="rId4"/>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C5762A01-2635-6142-A61D-027F593213B1}"/>
                    </a:ext>
                  </a:extLst>
                </p:cNvPr>
                <p:cNvSpPr/>
                <p:nvPr/>
              </p:nvSpPr>
              <p:spPr>
                <a:xfrm>
                  <a:off x="1894271" y="2157266"/>
                  <a:ext cx="464358" cy="3843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charset="0"/>
                                  </a:rPr>
                                  <m:t>𝛽</m:t>
                                </m:r>
                              </m:e>
                            </m:acc>
                          </m:e>
                          <m:sub>
                            <m:r>
                              <a:rPr lang="en-US" i="1">
                                <a:latin typeface="Cambria Math" panose="02040503050406030204" pitchFamily="18" charset="0"/>
                              </a:rPr>
                              <m:t>1</m:t>
                            </m:r>
                          </m:sub>
                        </m:sSub>
                      </m:oMath>
                    </m:oMathPara>
                  </a14:m>
                  <a:endParaRPr lang="en-US" dirty="0"/>
                </a:p>
              </p:txBody>
            </p:sp>
          </mc:Choice>
          <mc:Fallback xmlns="">
            <p:sp>
              <p:nvSpPr>
                <p:cNvPr id="13" name="Rectangle 12">
                  <a:extLst>
                    <a:ext uri="{FF2B5EF4-FFF2-40B4-BE49-F238E27FC236}">
                      <a16:creationId xmlns:a16="http://schemas.microsoft.com/office/drawing/2014/main" id="{C5762A01-2635-6142-A61D-027F593213B1}"/>
                    </a:ext>
                  </a:extLst>
                </p:cNvPr>
                <p:cNvSpPr>
                  <a:spLocks noRot="1" noChangeAspect="1" noMove="1" noResize="1" noEditPoints="1" noAdjustHandles="1" noChangeArrowheads="1" noChangeShapeType="1" noTextEdit="1"/>
                </p:cNvSpPr>
                <p:nvPr/>
              </p:nvSpPr>
              <p:spPr>
                <a:xfrm>
                  <a:off x="1894271" y="2157266"/>
                  <a:ext cx="464358" cy="384336"/>
                </a:xfrm>
                <a:prstGeom prst="rect">
                  <a:avLst/>
                </a:prstGeom>
                <a:blipFill>
                  <a:blip r:embed="rId5"/>
                  <a:stretch>
                    <a:fillRect t="-3226" b="-12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28E8E8B5-AD6C-154F-BCE0-46A5E924ABBA}"/>
                    </a:ext>
                  </a:extLst>
                </p:cNvPr>
                <p:cNvSpPr/>
                <p:nvPr/>
              </p:nvSpPr>
              <p:spPr>
                <a:xfrm>
                  <a:off x="4748500" y="2170240"/>
                  <a:ext cx="469680" cy="3843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charset="0"/>
                                  </a:rPr>
                                  <m:t>𝛽</m:t>
                                </m:r>
                              </m:e>
                            </m:acc>
                          </m:e>
                          <m:sub>
                            <m:r>
                              <a:rPr lang="en-US" i="1">
                                <a:latin typeface="Cambria Math" panose="02040503050406030204" pitchFamily="18" charset="0"/>
                              </a:rPr>
                              <m:t>2</m:t>
                            </m:r>
                          </m:sub>
                        </m:sSub>
                      </m:oMath>
                    </m:oMathPara>
                  </a14:m>
                  <a:endParaRPr lang="en-US" dirty="0"/>
                </a:p>
              </p:txBody>
            </p:sp>
          </mc:Choice>
          <mc:Fallback xmlns="">
            <p:sp>
              <p:nvSpPr>
                <p:cNvPr id="14" name="Rectangle 13">
                  <a:extLst>
                    <a:ext uri="{FF2B5EF4-FFF2-40B4-BE49-F238E27FC236}">
                      <a16:creationId xmlns:a16="http://schemas.microsoft.com/office/drawing/2014/main" id="{28E8E8B5-AD6C-154F-BCE0-46A5E924ABBA}"/>
                    </a:ext>
                  </a:extLst>
                </p:cNvPr>
                <p:cNvSpPr>
                  <a:spLocks noRot="1" noChangeAspect="1" noMove="1" noResize="1" noEditPoints="1" noAdjustHandles="1" noChangeArrowheads="1" noChangeShapeType="1" noTextEdit="1"/>
                </p:cNvSpPr>
                <p:nvPr/>
              </p:nvSpPr>
              <p:spPr>
                <a:xfrm>
                  <a:off x="4748500" y="2170240"/>
                  <a:ext cx="469680" cy="384336"/>
                </a:xfrm>
                <a:prstGeom prst="rect">
                  <a:avLst/>
                </a:prstGeom>
                <a:blipFill>
                  <a:blip r:embed="rId6"/>
                  <a:stretch>
                    <a:fillRect t="-3226" b="-12903"/>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F1F56F7D-9EBD-8546-912D-91343CBE4298}"/>
                </a:ext>
              </a:extLst>
            </p:cNvPr>
            <p:cNvCxnSpPr>
              <a:cxnSpLocks/>
            </p:cNvCxnSpPr>
            <p:nvPr/>
          </p:nvCxnSpPr>
          <p:spPr>
            <a:xfrm flipV="1">
              <a:off x="2113952" y="2554576"/>
              <a:ext cx="1" cy="41427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AAA43F1B-D188-B046-9E96-8AA73916C871}"/>
                </a:ext>
              </a:extLst>
            </p:cNvPr>
            <p:cNvCxnSpPr>
              <a:cxnSpLocks/>
            </p:cNvCxnSpPr>
            <p:nvPr/>
          </p:nvCxnSpPr>
          <p:spPr>
            <a:xfrm flipH="1" flipV="1">
              <a:off x="2316853" y="2479985"/>
              <a:ext cx="2535670" cy="57954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5A2F863F-01B5-5644-8D36-F8A90479AA8C}"/>
                </a:ext>
              </a:extLst>
            </p:cNvPr>
            <p:cNvCxnSpPr>
              <a:cxnSpLocks/>
            </p:cNvCxnSpPr>
            <p:nvPr/>
          </p:nvCxnSpPr>
          <p:spPr>
            <a:xfrm flipV="1">
              <a:off x="2252514" y="2479985"/>
              <a:ext cx="2537762" cy="54367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EA333772-522F-1D42-9914-014C5B378DF4}"/>
                </a:ext>
              </a:extLst>
            </p:cNvPr>
            <p:cNvCxnSpPr>
              <a:cxnSpLocks/>
            </p:cNvCxnSpPr>
            <p:nvPr/>
          </p:nvCxnSpPr>
          <p:spPr>
            <a:xfrm flipH="1" flipV="1">
              <a:off x="4951400" y="2554576"/>
              <a:ext cx="1693" cy="42528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39" name="TextBox 38">
            <a:extLst>
              <a:ext uri="{FF2B5EF4-FFF2-40B4-BE49-F238E27FC236}">
                <a16:creationId xmlns:a16="http://schemas.microsoft.com/office/drawing/2014/main" id="{52C1FB3B-417E-0240-9A42-B870AE61ECE9}"/>
              </a:ext>
            </a:extLst>
          </p:cNvPr>
          <p:cNvSpPr txBox="1"/>
          <p:nvPr/>
        </p:nvSpPr>
        <p:spPr>
          <a:xfrm>
            <a:off x="2126302" y="2422566"/>
            <a:ext cx="1860189" cy="369332"/>
          </a:xfrm>
          <a:prstGeom prst="rect">
            <a:avLst/>
          </a:prstGeom>
          <a:noFill/>
        </p:spPr>
        <p:txBody>
          <a:bodyPr wrap="none" rtlCol="0">
            <a:spAutoFit/>
          </a:bodyPr>
          <a:lstStyle/>
          <a:p>
            <a:r>
              <a:rPr lang="en-US" dirty="0"/>
              <a:t>Estimated effects:</a:t>
            </a:r>
          </a:p>
        </p:txBody>
      </p:sp>
      <p:sp>
        <p:nvSpPr>
          <p:cNvPr id="40" name="TextBox 39">
            <a:extLst>
              <a:ext uri="{FF2B5EF4-FFF2-40B4-BE49-F238E27FC236}">
                <a16:creationId xmlns:a16="http://schemas.microsoft.com/office/drawing/2014/main" id="{C0BDB5A1-1702-0A41-8A71-0949C2266CA4}"/>
              </a:ext>
            </a:extLst>
          </p:cNvPr>
          <p:cNvSpPr txBox="1"/>
          <p:nvPr/>
        </p:nvSpPr>
        <p:spPr>
          <a:xfrm>
            <a:off x="2307604" y="3586243"/>
            <a:ext cx="1341714" cy="369332"/>
          </a:xfrm>
          <a:prstGeom prst="rect">
            <a:avLst/>
          </a:prstGeom>
          <a:noFill/>
        </p:spPr>
        <p:txBody>
          <a:bodyPr wrap="none" rtlCol="0">
            <a:spAutoFit/>
          </a:bodyPr>
          <a:lstStyle/>
          <a:p>
            <a:r>
              <a:rPr lang="en-US" dirty="0"/>
              <a:t>True effects:</a:t>
            </a:r>
          </a:p>
        </p:txBody>
      </p:sp>
      <p:cxnSp>
        <p:nvCxnSpPr>
          <p:cNvPr id="89" name="Straight Arrow Connector 88">
            <a:extLst>
              <a:ext uri="{FF2B5EF4-FFF2-40B4-BE49-F238E27FC236}">
                <a16:creationId xmlns:a16="http://schemas.microsoft.com/office/drawing/2014/main" id="{C9CC47F8-92E1-8742-870A-A071A268C61D}"/>
              </a:ext>
            </a:extLst>
          </p:cNvPr>
          <p:cNvCxnSpPr/>
          <p:nvPr/>
        </p:nvCxnSpPr>
        <p:spPr>
          <a:xfrm>
            <a:off x="8002935" y="5548523"/>
            <a:ext cx="64711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0" name="TextBox 89">
            <a:extLst>
              <a:ext uri="{FF2B5EF4-FFF2-40B4-BE49-F238E27FC236}">
                <a16:creationId xmlns:a16="http://schemas.microsoft.com/office/drawing/2014/main" id="{B8B92C30-D654-E149-ACF7-A031DFEA435F}"/>
              </a:ext>
            </a:extLst>
          </p:cNvPr>
          <p:cNvSpPr txBox="1"/>
          <p:nvPr/>
        </p:nvSpPr>
        <p:spPr>
          <a:xfrm>
            <a:off x="8650048" y="5363857"/>
            <a:ext cx="1014573" cy="369332"/>
          </a:xfrm>
          <a:prstGeom prst="rect">
            <a:avLst/>
          </a:prstGeom>
          <a:noFill/>
        </p:spPr>
        <p:txBody>
          <a:bodyPr wrap="none" rtlCol="0">
            <a:spAutoFit/>
          </a:bodyPr>
          <a:lstStyle/>
          <a:p>
            <a:r>
              <a:rPr lang="en-US" dirty="0"/>
              <a:t>LD effect</a:t>
            </a:r>
          </a:p>
        </p:txBody>
      </p:sp>
      <p:sp>
        <p:nvSpPr>
          <p:cNvPr id="91" name="Oval 90">
            <a:extLst>
              <a:ext uri="{FF2B5EF4-FFF2-40B4-BE49-F238E27FC236}">
                <a16:creationId xmlns:a16="http://schemas.microsoft.com/office/drawing/2014/main" id="{3553C115-FC13-C044-8823-A43D387DA146}"/>
              </a:ext>
            </a:extLst>
          </p:cNvPr>
          <p:cNvSpPr/>
          <p:nvPr/>
        </p:nvSpPr>
        <p:spPr>
          <a:xfrm>
            <a:off x="8406313" y="4950685"/>
            <a:ext cx="243735" cy="244898"/>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A4CEDC32-0C3B-444D-8903-EA016FD377C3}"/>
              </a:ext>
            </a:extLst>
          </p:cNvPr>
          <p:cNvSpPr txBox="1"/>
          <p:nvPr/>
        </p:nvSpPr>
        <p:spPr>
          <a:xfrm>
            <a:off x="8650047" y="4888468"/>
            <a:ext cx="558166" cy="369332"/>
          </a:xfrm>
          <a:prstGeom prst="rect">
            <a:avLst/>
          </a:prstGeom>
          <a:noFill/>
        </p:spPr>
        <p:txBody>
          <a:bodyPr wrap="none" rtlCol="0">
            <a:spAutoFit/>
          </a:bodyPr>
          <a:lstStyle/>
          <a:p>
            <a:r>
              <a:rPr lang="en-US" dirty="0"/>
              <a:t>SNP</a:t>
            </a:r>
          </a:p>
        </p:txBody>
      </p:sp>
      <p:cxnSp>
        <p:nvCxnSpPr>
          <p:cNvPr id="94" name="Straight Connector 93">
            <a:extLst>
              <a:ext uri="{FF2B5EF4-FFF2-40B4-BE49-F238E27FC236}">
                <a16:creationId xmlns:a16="http://schemas.microsoft.com/office/drawing/2014/main" id="{B5FF1F61-DFFB-F646-912D-3B561816D7CA}"/>
              </a:ext>
            </a:extLst>
          </p:cNvPr>
          <p:cNvCxnSpPr/>
          <p:nvPr/>
        </p:nvCxnSpPr>
        <p:spPr>
          <a:xfrm>
            <a:off x="7988647" y="6015038"/>
            <a:ext cx="647112" cy="0"/>
          </a:xfrm>
          <a:prstGeom prst="line">
            <a:avLst/>
          </a:prstGeom>
        </p:spPr>
        <p:style>
          <a:lnRef idx="2">
            <a:schemeClr val="accent1"/>
          </a:lnRef>
          <a:fillRef idx="0">
            <a:schemeClr val="accent1"/>
          </a:fillRef>
          <a:effectRef idx="1">
            <a:schemeClr val="accent1"/>
          </a:effectRef>
          <a:fontRef idx="minor">
            <a:schemeClr val="tx1"/>
          </a:fontRef>
        </p:style>
      </p:cxnSp>
      <p:sp>
        <p:nvSpPr>
          <p:cNvPr id="95" name="TextBox 94">
            <a:extLst>
              <a:ext uri="{FF2B5EF4-FFF2-40B4-BE49-F238E27FC236}">
                <a16:creationId xmlns:a16="http://schemas.microsoft.com/office/drawing/2014/main" id="{F3662A38-3713-B142-8108-B63A2A161A20}"/>
              </a:ext>
            </a:extLst>
          </p:cNvPr>
          <p:cNvSpPr txBox="1"/>
          <p:nvPr/>
        </p:nvSpPr>
        <p:spPr>
          <a:xfrm>
            <a:off x="8650048" y="5844311"/>
            <a:ext cx="976549" cy="369332"/>
          </a:xfrm>
          <a:prstGeom prst="rect">
            <a:avLst/>
          </a:prstGeom>
          <a:noFill/>
        </p:spPr>
        <p:txBody>
          <a:bodyPr wrap="none" rtlCol="0">
            <a:spAutoFit/>
          </a:bodyPr>
          <a:lstStyle/>
          <a:p>
            <a:r>
              <a:rPr lang="en-US" dirty="0"/>
              <a:t>LD block</a:t>
            </a:r>
          </a:p>
        </p:txBody>
      </p:sp>
      <p:sp>
        <p:nvSpPr>
          <p:cNvPr id="25" name="Title 1">
            <a:extLst>
              <a:ext uri="{FF2B5EF4-FFF2-40B4-BE49-F238E27FC236}">
                <a16:creationId xmlns:a16="http://schemas.microsoft.com/office/drawing/2014/main" id="{7F48262E-BE03-4F40-A971-F6C432A50A25}"/>
              </a:ext>
            </a:extLst>
          </p:cNvPr>
          <p:cNvSpPr>
            <a:spLocks noGrp="1"/>
          </p:cNvSpPr>
          <p:nvPr>
            <p:ph type="title"/>
          </p:nvPr>
        </p:nvSpPr>
        <p:spPr>
          <a:xfrm>
            <a:off x="266695" y="334241"/>
            <a:ext cx="11856720" cy="1325563"/>
          </a:xfrm>
        </p:spPr>
        <p:txBody>
          <a:bodyPr>
            <a:normAutofit/>
          </a:bodyPr>
          <a:lstStyle/>
          <a:p>
            <a:r>
              <a:rPr lang="en-US" sz="3200" dirty="0"/>
              <a:t>Accounting for LD in summary data is a major challenge</a:t>
            </a:r>
            <a:endParaRPr lang="en-US" sz="3200" i="1" dirty="0"/>
          </a:p>
        </p:txBody>
      </p:sp>
    </p:spTree>
    <p:extLst>
      <p:ext uri="{BB962C8B-B14F-4D97-AF65-F5344CB8AC3E}">
        <p14:creationId xmlns:p14="http://schemas.microsoft.com/office/powerpoint/2010/main" val="1662569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262E-BE03-4F40-A971-F6C432A50A25}"/>
              </a:ext>
            </a:extLst>
          </p:cNvPr>
          <p:cNvSpPr>
            <a:spLocks noGrp="1"/>
          </p:cNvSpPr>
          <p:nvPr>
            <p:ph type="title"/>
          </p:nvPr>
        </p:nvSpPr>
        <p:spPr>
          <a:xfrm>
            <a:off x="266695" y="334241"/>
            <a:ext cx="11856720" cy="1325563"/>
          </a:xfrm>
        </p:spPr>
        <p:txBody>
          <a:bodyPr>
            <a:normAutofit/>
          </a:bodyPr>
          <a:lstStyle/>
          <a:p>
            <a:r>
              <a:rPr lang="en-US" sz="3200" dirty="0"/>
              <a:t>Accounting for LD in summary data is a major challenge</a:t>
            </a:r>
            <a:endParaRPr lang="en-US" sz="3200" i="1" dirty="0"/>
          </a:p>
        </p:txBody>
      </p:sp>
      <p:sp>
        <p:nvSpPr>
          <p:cNvPr id="3" name="Content Placeholder 2">
            <a:extLst>
              <a:ext uri="{FF2B5EF4-FFF2-40B4-BE49-F238E27FC236}">
                <a16:creationId xmlns:a16="http://schemas.microsoft.com/office/drawing/2014/main" id="{67519609-F581-AE47-808F-9F7DDF23AADB}"/>
              </a:ext>
            </a:extLst>
          </p:cNvPr>
          <p:cNvSpPr>
            <a:spLocks noGrp="1"/>
          </p:cNvSpPr>
          <p:nvPr>
            <p:ph idx="1"/>
          </p:nvPr>
        </p:nvSpPr>
        <p:spPr/>
        <p:txBody>
          <a:bodyPr>
            <a:normAutofit/>
          </a:bodyPr>
          <a:lstStyle/>
          <a:p>
            <a:r>
              <a:rPr lang="en-US" dirty="0"/>
              <a:t>Correlation between </a:t>
            </a:r>
            <a:r>
              <a:rPr lang="en-US" b="1" dirty="0"/>
              <a:t>apparent</a:t>
            </a:r>
            <a:r>
              <a:rPr lang="en-US" dirty="0"/>
              <a:t> </a:t>
            </a:r>
            <a:r>
              <a:rPr lang="en-US" b="1" dirty="0"/>
              <a:t>true</a:t>
            </a:r>
            <a:r>
              <a:rPr lang="en-US" dirty="0"/>
              <a:t> </a:t>
            </a:r>
            <a:r>
              <a:rPr lang="en-US" b="1" dirty="0"/>
              <a:t>genetic effects</a:t>
            </a:r>
          </a:p>
          <a:p>
            <a:endParaRPr lang="en-US" dirty="0"/>
          </a:p>
          <a:p>
            <a:endParaRPr lang="en-US" dirty="0"/>
          </a:p>
          <a:p>
            <a:endParaRPr lang="en-US" dirty="0"/>
          </a:p>
          <a:p>
            <a:pPr lvl="6"/>
            <a:endParaRPr lang="en-US" sz="1600" dirty="0"/>
          </a:p>
          <a:p>
            <a:r>
              <a:rPr lang="en-US" dirty="0"/>
              <a:t>Correlation between </a:t>
            </a:r>
            <a:r>
              <a:rPr lang="en-US" b="1" dirty="0"/>
              <a:t>sampling errors</a:t>
            </a:r>
            <a:endParaRPr lang="en-US" b="1" dirty="0">
              <a:solidFill>
                <a:srgbClr val="FF0000"/>
              </a:solidFill>
            </a:endParaRPr>
          </a:p>
        </p:txBody>
      </p:sp>
      <p:grpSp>
        <p:nvGrpSpPr>
          <p:cNvPr id="36" name="Group 35">
            <a:extLst>
              <a:ext uri="{FF2B5EF4-FFF2-40B4-BE49-F238E27FC236}">
                <a16:creationId xmlns:a16="http://schemas.microsoft.com/office/drawing/2014/main" id="{ED957D70-B29D-E744-9A15-22962C164207}"/>
              </a:ext>
            </a:extLst>
          </p:cNvPr>
          <p:cNvGrpSpPr/>
          <p:nvPr/>
        </p:nvGrpSpPr>
        <p:grpSpPr>
          <a:xfrm>
            <a:off x="3453727" y="2387794"/>
            <a:ext cx="5468151" cy="1548013"/>
            <a:chOff x="865414" y="2157266"/>
            <a:chExt cx="5468151" cy="1548013"/>
          </a:xfrm>
        </p:grpSpPr>
        <p:cxnSp>
          <p:nvCxnSpPr>
            <p:cNvPr id="5" name="Straight Connector 4">
              <a:extLst>
                <a:ext uri="{FF2B5EF4-FFF2-40B4-BE49-F238E27FC236}">
                  <a16:creationId xmlns:a16="http://schemas.microsoft.com/office/drawing/2014/main" id="{B56F6A52-0B09-7546-8280-D04A8A44661E}"/>
                </a:ext>
              </a:extLst>
            </p:cNvPr>
            <p:cNvCxnSpPr>
              <a:cxnSpLocks/>
            </p:cNvCxnSpPr>
            <p:nvPr/>
          </p:nvCxnSpPr>
          <p:spPr>
            <a:xfrm>
              <a:off x="865414" y="3151414"/>
              <a:ext cx="5468151" cy="1971"/>
            </a:xfrm>
            <a:prstGeom prst="line">
              <a:avLst/>
            </a:prstGeom>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a16="http://schemas.microsoft.com/office/drawing/2014/main" id="{99E22411-68C9-E74F-A41E-4901A44BB3FF}"/>
                </a:ext>
              </a:extLst>
            </p:cNvPr>
            <p:cNvSpPr/>
            <p:nvPr/>
          </p:nvSpPr>
          <p:spPr>
            <a:xfrm>
              <a:off x="1992085" y="3030936"/>
              <a:ext cx="243735" cy="244898"/>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2344F65-E39B-BB46-9E67-BC11082F7B14}"/>
                </a:ext>
              </a:extLst>
            </p:cNvPr>
            <p:cNvSpPr/>
            <p:nvPr/>
          </p:nvSpPr>
          <p:spPr>
            <a:xfrm>
              <a:off x="4843316" y="3025223"/>
              <a:ext cx="243735" cy="244898"/>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DF5C039A-F46F-C247-A9DF-E8B1FDAF526D}"/>
                    </a:ext>
                  </a:extLst>
                </p:cNvPr>
                <p:cNvSpPr/>
                <p:nvPr/>
              </p:nvSpPr>
              <p:spPr>
                <a:xfrm>
                  <a:off x="1881773" y="3335947"/>
                  <a:ext cx="4643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rPr>
                              <m:t>𝛽</m:t>
                            </m:r>
                          </m:e>
                          <m:sub>
                            <m:r>
                              <a:rPr lang="en-US" i="1">
                                <a:latin typeface="Cambria Math" panose="02040503050406030204" pitchFamily="18" charset="0"/>
                              </a:rPr>
                              <m:t>1</m:t>
                            </m:r>
                          </m:sub>
                        </m:sSub>
                      </m:oMath>
                    </m:oMathPara>
                  </a14:m>
                  <a:endParaRPr lang="en-US" dirty="0"/>
                </a:p>
              </p:txBody>
            </p:sp>
          </mc:Choice>
          <mc:Fallback xmlns="">
            <p:sp>
              <p:nvSpPr>
                <p:cNvPr id="10" name="Rectangle 9">
                  <a:extLst>
                    <a:ext uri="{FF2B5EF4-FFF2-40B4-BE49-F238E27FC236}">
                      <a16:creationId xmlns:a16="http://schemas.microsoft.com/office/drawing/2014/main" id="{DF5C039A-F46F-C247-A9DF-E8B1FDAF526D}"/>
                    </a:ext>
                  </a:extLst>
                </p:cNvPr>
                <p:cNvSpPr>
                  <a:spLocks noRot="1" noChangeAspect="1" noMove="1" noResize="1" noEditPoints="1" noAdjustHandles="1" noChangeArrowheads="1" noChangeShapeType="1" noTextEdit="1"/>
                </p:cNvSpPr>
                <p:nvPr/>
              </p:nvSpPr>
              <p:spPr>
                <a:xfrm>
                  <a:off x="1881773" y="3335947"/>
                  <a:ext cx="464358" cy="369332"/>
                </a:xfrm>
                <a:prstGeom prst="rect">
                  <a:avLst/>
                </a:prstGeom>
                <a:blipFill>
                  <a:blip r:embed="rId3"/>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1508870F-D8E5-1E40-AEA4-48134552575E}"/>
                    </a:ext>
                  </a:extLst>
                </p:cNvPr>
                <p:cNvSpPr/>
                <p:nvPr/>
              </p:nvSpPr>
              <p:spPr>
                <a:xfrm>
                  <a:off x="4744437" y="3299549"/>
                  <a:ext cx="46968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rPr>
                              <m:t>𝛽</m:t>
                            </m:r>
                          </m:e>
                          <m:sub>
                            <m:r>
                              <a:rPr lang="en-US" i="1">
                                <a:latin typeface="Cambria Math" panose="02040503050406030204" pitchFamily="18" charset="0"/>
                              </a:rPr>
                              <m:t>2</m:t>
                            </m:r>
                          </m:sub>
                        </m:sSub>
                      </m:oMath>
                    </m:oMathPara>
                  </a14:m>
                  <a:endParaRPr lang="en-US" dirty="0"/>
                </a:p>
              </p:txBody>
            </p:sp>
          </mc:Choice>
          <mc:Fallback xmlns="">
            <p:sp>
              <p:nvSpPr>
                <p:cNvPr id="12" name="Rectangle 11">
                  <a:extLst>
                    <a:ext uri="{FF2B5EF4-FFF2-40B4-BE49-F238E27FC236}">
                      <a16:creationId xmlns:a16="http://schemas.microsoft.com/office/drawing/2014/main" id="{1508870F-D8E5-1E40-AEA4-48134552575E}"/>
                    </a:ext>
                  </a:extLst>
                </p:cNvPr>
                <p:cNvSpPr>
                  <a:spLocks noRot="1" noChangeAspect="1" noMove="1" noResize="1" noEditPoints="1" noAdjustHandles="1" noChangeArrowheads="1" noChangeShapeType="1" noTextEdit="1"/>
                </p:cNvSpPr>
                <p:nvPr/>
              </p:nvSpPr>
              <p:spPr>
                <a:xfrm>
                  <a:off x="4744437" y="3299549"/>
                  <a:ext cx="469680" cy="369332"/>
                </a:xfrm>
                <a:prstGeom prst="rect">
                  <a:avLst/>
                </a:prstGeom>
                <a:blipFill>
                  <a:blip r:embed="rId4"/>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C5762A01-2635-6142-A61D-027F593213B1}"/>
                    </a:ext>
                  </a:extLst>
                </p:cNvPr>
                <p:cNvSpPr/>
                <p:nvPr/>
              </p:nvSpPr>
              <p:spPr>
                <a:xfrm>
                  <a:off x="1894271" y="2157266"/>
                  <a:ext cx="464358" cy="3843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charset="0"/>
                                  </a:rPr>
                                  <m:t>𝛽</m:t>
                                </m:r>
                              </m:e>
                            </m:acc>
                          </m:e>
                          <m:sub>
                            <m:r>
                              <a:rPr lang="en-US" i="1">
                                <a:latin typeface="Cambria Math" panose="02040503050406030204" pitchFamily="18" charset="0"/>
                              </a:rPr>
                              <m:t>1</m:t>
                            </m:r>
                          </m:sub>
                        </m:sSub>
                      </m:oMath>
                    </m:oMathPara>
                  </a14:m>
                  <a:endParaRPr lang="en-US" dirty="0"/>
                </a:p>
              </p:txBody>
            </p:sp>
          </mc:Choice>
          <mc:Fallback xmlns="">
            <p:sp>
              <p:nvSpPr>
                <p:cNvPr id="13" name="Rectangle 12">
                  <a:extLst>
                    <a:ext uri="{FF2B5EF4-FFF2-40B4-BE49-F238E27FC236}">
                      <a16:creationId xmlns:a16="http://schemas.microsoft.com/office/drawing/2014/main" id="{C5762A01-2635-6142-A61D-027F593213B1}"/>
                    </a:ext>
                  </a:extLst>
                </p:cNvPr>
                <p:cNvSpPr>
                  <a:spLocks noRot="1" noChangeAspect="1" noMove="1" noResize="1" noEditPoints="1" noAdjustHandles="1" noChangeArrowheads="1" noChangeShapeType="1" noTextEdit="1"/>
                </p:cNvSpPr>
                <p:nvPr/>
              </p:nvSpPr>
              <p:spPr>
                <a:xfrm>
                  <a:off x="1894271" y="2157266"/>
                  <a:ext cx="464358" cy="384336"/>
                </a:xfrm>
                <a:prstGeom prst="rect">
                  <a:avLst/>
                </a:prstGeom>
                <a:blipFill>
                  <a:blip r:embed="rId5"/>
                  <a:stretch>
                    <a:fillRect t="-3226" b="-12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28E8E8B5-AD6C-154F-BCE0-46A5E924ABBA}"/>
                    </a:ext>
                  </a:extLst>
                </p:cNvPr>
                <p:cNvSpPr/>
                <p:nvPr/>
              </p:nvSpPr>
              <p:spPr>
                <a:xfrm>
                  <a:off x="4748500" y="2170240"/>
                  <a:ext cx="469680" cy="3843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charset="0"/>
                                  </a:rPr>
                                  <m:t>𝛽</m:t>
                                </m:r>
                              </m:e>
                            </m:acc>
                          </m:e>
                          <m:sub>
                            <m:r>
                              <a:rPr lang="en-US" i="1">
                                <a:latin typeface="Cambria Math" panose="02040503050406030204" pitchFamily="18" charset="0"/>
                              </a:rPr>
                              <m:t>2</m:t>
                            </m:r>
                          </m:sub>
                        </m:sSub>
                      </m:oMath>
                    </m:oMathPara>
                  </a14:m>
                  <a:endParaRPr lang="en-US" dirty="0"/>
                </a:p>
              </p:txBody>
            </p:sp>
          </mc:Choice>
          <mc:Fallback xmlns="">
            <p:sp>
              <p:nvSpPr>
                <p:cNvPr id="14" name="Rectangle 13">
                  <a:extLst>
                    <a:ext uri="{FF2B5EF4-FFF2-40B4-BE49-F238E27FC236}">
                      <a16:creationId xmlns:a16="http://schemas.microsoft.com/office/drawing/2014/main" id="{28E8E8B5-AD6C-154F-BCE0-46A5E924ABBA}"/>
                    </a:ext>
                  </a:extLst>
                </p:cNvPr>
                <p:cNvSpPr>
                  <a:spLocks noRot="1" noChangeAspect="1" noMove="1" noResize="1" noEditPoints="1" noAdjustHandles="1" noChangeArrowheads="1" noChangeShapeType="1" noTextEdit="1"/>
                </p:cNvSpPr>
                <p:nvPr/>
              </p:nvSpPr>
              <p:spPr>
                <a:xfrm>
                  <a:off x="4748500" y="2170240"/>
                  <a:ext cx="469680" cy="384336"/>
                </a:xfrm>
                <a:prstGeom prst="rect">
                  <a:avLst/>
                </a:prstGeom>
                <a:blipFill>
                  <a:blip r:embed="rId6"/>
                  <a:stretch>
                    <a:fillRect t="-3226" b="-12903"/>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F1F56F7D-9EBD-8546-912D-91343CBE4298}"/>
                </a:ext>
              </a:extLst>
            </p:cNvPr>
            <p:cNvCxnSpPr>
              <a:cxnSpLocks/>
            </p:cNvCxnSpPr>
            <p:nvPr/>
          </p:nvCxnSpPr>
          <p:spPr>
            <a:xfrm flipV="1">
              <a:off x="2113952" y="2554576"/>
              <a:ext cx="1" cy="41427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AAA43F1B-D188-B046-9E96-8AA73916C871}"/>
                </a:ext>
              </a:extLst>
            </p:cNvPr>
            <p:cNvCxnSpPr>
              <a:cxnSpLocks/>
            </p:cNvCxnSpPr>
            <p:nvPr/>
          </p:nvCxnSpPr>
          <p:spPr>
            <a:xfrm flipH="1" flipV="1">
              <a:off x="2316853" y="2479985"/>
              <a:ext cx="2535670" cy="57954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5A2F863F-01B5-5644-8D36-F8A90479AA8C}"/>
                </a:ext>
              </a:extLst>
            </p:cNvPr>
            <p:cNvCxnSpPr>
              <a:cxnSpLocks/>
            </p:cNvCxnSpPr>
            <p:nvPr/>
          </p:nvCxnSpPr>
          <p:spPr>
            <a:xfrm flipV="1">
              <a:off x="2252514" y="2479985"/>
              <a:ext cx="2537762" cy="54367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EA333772-522F-1D42-9914-014C5B378DF4}"/>
                </a:ext>
              </a:extLst>
            </p:cNvPr>
            <p:cNvCxnSpPr>
              <a:cxnSpLocks/>
            </p:cNvCxnSpPr>
            <p:nvPr/>
          </p:nvCxnSpPr>
          <p:spPr>
            <a:xfrm flipH="1" flipV="1">
              <a:off x="4951400" y="2554576"/>
              <a:ext cx="1693" cy="42528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39" name="TextBox 38">
            <a:extLst>
              <a:ext uri="{FF2B5EF4-FFF2-40B4-BE49-F238E27FC236}">
                <a16:creationId xmlns:a16="http://schemas.microsoft.com/office/drawing/2014/main" id="{52C1FB3B-417E-0240-9A42-B870AE61ECE9}"/>
              </a:ext>
            </a:extLst>
          </p:cNvPr>
          <p:cNvSpPr txBox="1"/>
          <p:nvPr/>
        </p:nvSpPr>
        <p:spPr>
          <a:xfrm>
            <a:off x="2119050" y="2402797"/>
            <a:ext cx="1860189" cy="369332"/>
          </a:xfrm>
          <a:prstGeom prst="rect">
            <a:avLst/>
          </a:prstGeom>
          <a:noFill/>
        </p:spPr>
        <p:txBody>
          <a:bodyPr wrap="none" rtlCol="0">
            <a:spAutoFit/>
          </a:bodyPr>
          <a:lstStyle/>
          <a:p>
            <a:r>
              <a:rPr lang="en-US" dirty="0"/>
              <a:t>Estimated effects:</a:t>
            </a:r>
          </a:p>
        </p:txBody>
      </p:sp>
      <p:sp>
        <p:nvSpPr>
          <p:cNvPr id="40" name="TextBox 39">
            <a:extLst>
              <a:ext uri="{FF2B5EF4-FFF2-40B4-BE49-F238E27FC236}">
                <a16:creationId xmlns:a16="http://schemas.microsoft.com/office/drawing/2014/main" id="{C0BDB5A1-1702-0A41-8A71-0949C2266CA4}"/>
              </a:ext>
            </a:extLst>
          </p:cNvPr>
          <p:cNvSpPr txBox="1"/>
          <p:nvPr/>
        </p:nvSpPr>
        <p:spPr>
          <a:xfrm>
            <a:off x="2300352" y="3566474"/>
            <a:ext cx="1341714" cy="369332"/>
          </a:xfrm>
          <a:prstGeom prst="rect">
            <a:avLst/>
          </a:prstGeom>
          <a:noFill/>
        </p:spPr>
        <p:txBody>
          <a:bodyPr wrap="none" rtlCol="0">
            <a:spAutoFit/>
          </a:bodyPr>
          <a:lstStyle/>
          <a:p>
            <a:r>
              <a:rPr lang="en-US" dirty="0"/>
              <a:t>True effects:</a:t>
            </a:r>
          </a:p>
        </p:txBody>
      </p:sp>
      <p:grpSp>
        <p:nvGrpSpPr>
          <p:cNvPr id="57" name="Group 56">
            <a:extLst>
              <a:ext uri="{FF2B5EF4-FFF2-40B4-BE49-F238E27FC236}">
                <a16:creationId xmlns:a16="http://schemas.microsoft.com/office/drawing/2014/main" id="{E3382806-D795-FB4A-A1C1-4DE47B05A0DE}"/>
              </a:ext>
            </a:extLst>
          </p:cNvPr>
          <p:cNvGrpSpPr/>
          <p:nvPr/>
        </p:nvGrpSpPr>
        <p:grpSpPr>
          <a:xfrm>
            <a:off x="2692114" y="4873221"/>
            <a:ext cx="2595284" cy="250611"/>
            <a:chOff x="2462491" y="5277885"/>
            <a:chExt cx="2595284" cy="250611"/>
          </a:xfrm>
        </p:grpSpPr>
        <p:cxnSp>
          <p:nvCxnSpPr>
            <p:cNvPr id="42" name="Straight Connector 41">
              <a:extLst>
                <a:ext uri="{FF2B5EF4-FFF2-40B4-BE49-F238E27FC236}">
                  <a16:creationId xmlns:a16="http://schemas.microsoft.com/office/drawing/2014/main" id="{99A57348-6717-DB46-827D-2EFCDF7AB410}"/>
                </a:ext>
              </a:extLst>
            </p:cNvPr>
            <p:cNvCxnSpPr>
              <a:cxnSpLocks/>
            </p:cNvCxnSpPr>
            <p:nvPr/>
          </p:nvCxnSpPr>
          <p:spPr>
            <a:xfrm>
              <a:off x="2462491" y="5404076"/>
              <a:ext cx="2595284" cy="0"/>
            </a:xfrm>
            <a:prstGeom prst="line">
              <a:avLst/>
            </a:prstGeom>
          </p:spPr>
          <p:style>
            <a:lnRef idx="2">
              <a:schemeClr val="accent1"/>
            </a:lnRef>
            <a:fillRef idx="0">
              <a:schemeClr val="accent1"/>
            </a:fillRef>
            <a:effectRef idx="1">
              <a:schemeClr val="accent1"/>
            </a:effectRef>
            <a:fontRef idx="minor">
              <a:schemeClr val="tx1"/>
            </a:fontRef>
          </p:style>
        </p:cxnSp>
        <p:sp>
          <p:nvSpPr>
            <p:cNvPr id="43" name="Oval 42">
              <a:extLst>
                <a:ext uri="{FF2B5EF4-FFF2-40B4-BE49-F238E27FC236}">
                  <a16:creationId xmlns:a16="http://schemas.microsoft.com/office/drawing/2014/main" id="{39D788BB-9A92-6049-8F5C-A4DB903CD0B9}"/>
                </a:ext>
              </a:extLst>
            </p:cNvPr>
            <p:cNvSpPr/>
            <p:nvPr/>
          </p:nvSpPr>
          <p:spPr>
            <a:xfrm>
              <a:off x="3073170" y="5283598"/>
              <a:ext cx="243735" cy="244898"/>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7CE90D2-55BA-954D-AB41-75516F3FD64E}"/>
                </a:ext>
              </a:extLst>
            </p:cNvPr>
            <p:cNvSpPr/>
            <p:nvPr/>
          </p:nvSpPr>
          <p:spPr>
            <a:xfrm>
              <a:off x="4095595" y="5277885"/>
              <a:ext cx="243735" cy="244898"/>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EB80E460-6131-3045-85FC-F0C41052F52C}"/>
              </a:ext>
            </a:extLst>
          </p:cNvPr>
          <p:cNvGrpSpPr/>
          <p:nvPr/>
        </p:nvGrpSpPr>
        <p:grpSpPr>
          <a:xfrm>
            <a:off x="2692114" y="5180328"/>
            <a:ext cx="2595284" cy="250611"/>
            <a:chOff x="2462491" y="5277885"/>
            <a:chExt cx="2595284" cy="250611"/>
          </a:xfrm>
        </p:grpSpPr>
        <p:cxnSp>
          <p:nvCxnSpPr>
            <p:cNvPr id="59" name="Straight Connector 58">
              <a:extLst>
                <a:ext uri="{FF2B5EF4-FFF2-40B4-BE49-F238E27FC236}">
                  <a16:creationId xmlns:a16="http://schemas.microsoft.com/office/drawing/2014/main" id="{96171C30-6807-5D4B-9FF6-4E8DBF7C51E6}"/>
                </a:ext>
              </a:extLst>
            </p:cNvPr>
            <p:cNvCxnSpPr>
              <a:cxnSpLocks/>
            </p:cNvCxnSpPr>
            <p:nvPr/>
          </p:nvCxnSpPr>
          <p:spPr>
            <a:xfrm>
              <a:off x="2462491" y="5404076"/>
              <a:ext cx="2595284" cy="0"/>
            </a:xfrm>
            <a:prstGeom prst="line">
              <a:avLst/>
            </a:prstGeom>
          </p:spPr>
          <p:style>
            <a:lnRef idx="2">
              <a:schemeClr val="accent1"/>
            </a:lnRef>
            <a:fillRef idx="0">
              <a:schemeClr val="accent1"/>
            </a:fillRef>
            <a:effectRef idx="1">
              <a:schemeClr val="accent1"/>
            </a:effectRef>
            <a:fontRef idx="minor">
              <a:schemeClr val="tx1"/>
            </a:fontRef>
          </p:style>
        </p:cxnSp>
        <p:sp>
          <p:nvSpPr>
            <p:cNvPr id="60" name="Oval 59">
              <a:extLst>
                <a:ext uri="{FF2B5EF4-FFF2-40B4-BE49-F238E27FC236}">
                  <a16:creationId xmlns:a16="http://schemas.microsoft.com/office/drawing/2014/main" id="{872A2F3E-E917-4F41-8371-EA82C365469B}"/>
                </a:ext>
              </a:extLst>
            </p:cNvPr>
            <p:cNvSpPr/>
            <p:nvPr/>
          </p:nvSpPr>
          <p:spPr>
            <a:xfrm>
              <a:off x="3073170" y="5283598"/>
              <a:ext cx="243735" cy="244898"/>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BF30D365-1C06-DA4A-86BC-27027C9F1694}"/>
                </a:ext>
              </a:extLst>
            </p:cNvPr>
            <p:cNvSpPr/>
            <p:nvPr/>
          </p:nvSpPr>
          <p:spPr>
            <a:xfrm>
              <a:off x="4095595" y="5277885"/>
              <a:ext cx="243735" cy="244898"/>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BB4AF9D9-F37C-FC4D-8014-39812F51DB67}"/>
              </a:ext>
            </a:extLst>
          </p:cNvPr>
          <p:cNvGrpSpPr/>
          <p:nvPr/>
        </p:nvGrpSpPr>
        <p:grpSpPr>
          <a:xfrm>
            <a:off x="2692114" y="5493149"/>
            <a:ext cx="2595284" cy="250611"/>
            <a:chOff x="2462491" y="5277885"/>
            <a:chExt cx="2595284" cy="250611"/>
          </a:xfrm>
        </p:grpSpPr>
        <p:cxnSp>
          <p:nvCxnSpPr>
            <p:cNvPr id="63" name="Straight Connector 62">
              <a:extLst>
                <a:ext uri="{FF2B5EF4-FFF2-40B4-BE49-F238E27FC236}">
                  <a16:creationId xmlns:a16="http://schemas.microsoft.com/office/drawing/2014/main" id="{FBBA9A2A-5F34-7644-A67A-C78094084896}"/>
                </a:ext>
              </a:extLst>
            </p:cNvPr>
            <p:cNvCxnSpPr>
              <a:cxnSpLocks/>
            </p:cNvCxnSpPr>
            <p:nvPr/>
          </p:nvCxnSpPr>
          <p:spPr>
            <a:xfrm>
              <a:off x="2462491" y="5404076"/>
              <a:ext cx="2595284" cy="0"/>
            </a:xfrm>
            <a:prstGeom prst="line">
              <a:avLst/>
            </a:prstGeom>
          </p:spPr>
          <p:style>
            <a:lnRef idx="2">
              <a:schemeClr val="accent1"/>
            </a:lnRef>
            <a:fillRef idx="0">
              <a:schemeClr val="accent1"/>
            </a:fillRef>
            <a:effectRef idx="1">
              <a:schemeClr val="accent1"/>
            </a:effectRef>
            <a:fontRef idx="minor">
              <a:schemeClr val="tx1"/>
            </a:fontRef>
          </p:style>
        </p:cxnSp>
        <p:sp>
          <p:nvSpPr>
            <p:cNvPr id="64" name="Oval 63">
              <a:extLst>
                <a:ext uri="{FF2B5EF4-FFF2-40B4-BE49-F238E27FC236}">
                  <a16:creationId xmlns:a16="http://schemas.microsoft.com/office/drawing/2014/main" id="{9446F750-0D01-9347-88F3-8BD02640953A}"/>
                </a:ext>
              </a:extLst>
            </p:cNvPr>
            <p:cNvSpPr/>
            <p:nvPr/>
          </p:nvSpPr>
          <p:spPr>
            <a:xfrm>
              <a:off x="3073170" y="5283598"/>
              <a:ext cx="243735" cy="244898"/>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7973C48-6F46-9E47-A6FC-96FBEF5A49D6}"/>
                </a:ext>
              </a:extLst>
            </p:cNvPr>
            <p:cNvSpPr/>
            <p:nvPr/>
          </p:nvSpPr>
          <p:spPr>
            <a:xfrm>
              <a:off x="4095595" y="5277885"/>
              <a:ext cx="243735" cy="244898"/>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6550C708-245C-494A-8687-4AA203D7EF9E}"/>
              </a:ext>
            </a:extLst>
          </p:cNvPr>
          <p:cNvGrpSpPr/>
          <p:nvPr/>
        </p:nvGrpSpPr>
        <p:grpSpPr>
          <a:xfrm>
            <a:off x="2692114" y="5831392"/>
            <a:ext cx="2595284" cy="250611"/>
            <a:chOff x="2462491" y="5277885"/>
            <a:chExt cx="2595284" cy="250611"/>
          </a:xfrm>
        </p:grpSpPr>
        <p:cxnSp>
          <p:nvCxnSpPr>
            <p:cNvPr id="67" name="Straight Connector 66">
              <a:extLst>
                <a:ext uri="{FF2B5EF4-FFF2-40B4-BE49-F238E27FC236}">
                  <a16:creationId xmlns:a16="http://schemas.microsoft.com/office/drawing/2014/main" id="{40719D70-E052-4F4A-BC42-6F55456E94AD}"/>
                </a:ext>
              </a:extLst>
            </p:cNvPr>
            <p:cNvCxnSpPr>
              <a:cxnSpLocks/>
            </p:cNvCxnSpPr>
            <p:nvPr/>
          </p:nvCxnSpPr>
          <p:spPr>
            <a:xfrm>
              <a:off x="2462491" y="5404076"/>
              <a:ext cx="2595284" cy="0"/>
            </a:xfrm>
            <a:prstGeom prst="line">
              <a:avLst/>
            </a:prstGeom>
          </p:spPr>
          <p:style>
            <a:lnRef idx="2">
              <a:schemeClr val="accent1"/>
            </a:lnRef>
            <a:fillRef idx="0">
              <a:schemeClr val="accent1"/>
            </a:fillRef>
            <a:effectRef idx="1">
              <a:schemeClr val="accent1"/>
            </a:effectRef>
            <a:fontRef idx="minor">
              <a:schemeClr val="tx1"/>
            </a:fontRef>
          </p:style>
        </p:cxnSp>
        <p:sp>
          <p:nvSpPr>
            <p:cNvPr id="68" name="Oval 67">
              <a:extLst>
                <a:ext uri="{FF2B5EF4-FFF2-40B4-BE49-F238E27FC236}">
                  <a16:creationId xmlns:a16="http://schemas.microsoft.com/office/drawing/2014/main" id="{D991BE79-9007-3B45-983C-9C623FE63A58}"/>
                </a:ext>
              </a:extLst>
            </p:cNvPr>
            <p:cNvSpPr/>
            <p:nvPr/>
          </p:nvSpPr>
          <p:spPr>
            <a:xfrm>
              <a:off x="3073170" y="5283598"/>
              <a:ext cx="243735" cy="244898"/>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A5980CD1-948D-DB4D-AB11-4F72C3EFD26E}"/>
                </a:ext>
              </a:extLst>
            </p:cNvPr>
            <p:cNvSpPr/>
            <p:nvPr/>
          </p:nvSpPr>
          <p:spPr>
            <a:xfrm>
              <a:off x="4095595" y="5277885"/>
              <a:ext cx="243735" cy="244898"/>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0" name="TextBox 69">
            <a:extLst>
              <a:ext uri="{FF2B5EF4-FFF2-40B4-BE49-F238E27FC236}">
                <a16:creationId xmlns:a16="http://schemas.microsoft.com/office/drawing/2014/main" id="{4332B1FF-CE11-094B-B57C-B47D8E9944CD}"/>
              </a:ext>
            </a:extLst>
          </p:cNvPr>
          <p:cNvSpPr txBox="1"/>
          <p:nvPr/>
        </p:nvSpPr>
        <p:spPr>
          <a:xfrm>
            <a:off x="3171822" y="6227090"/>
            <a:ext cx="1598836" cy="369332"/>
          </a:xfrm>
          <a:prstGeom prst="rect">
            <a:avLst/>
          </a:prstGeom>
          <a:noFill/>
        </p:spPr>
        <p:txBody>
          <a:bodyPr wrap="none" rtlCol="0">
            <a:spAutoFit/>
          </a:bodyPr>
          <a:lstStyle/>
          <a:p>
            <a:r>
              <a:rPr lang="en-US" dirty="0"/>
              <a:t>GWAS Controls</a:t>
            </a:r>
          </a:p>
        </p:txBody>
      </p:sp>
      <p:grpSp>
        <p:nvGrpSpPr>
          <p:cNvPr id="71" name="Group 70">
            <a:extLst>
              <a:ext uri="{FF2B5EF4-FFF2-40B4-BE49-F238E27FC236}">
                <a16:creationId xmlns:a16="http://schemas.microsoft.com/office/drawing/2014/main" id="{F456BB95-D227-154F-8A7B-88275BD94B29}"/>
              </a:ext>
            </a:extLst>
          </p:cNvPr>
          <p:cNvGrpSpPr/>
          <p:nvPr/>
        </p:nvGrpSpPr>
        <p:grpSpPr>
          <a:xfrm>
            <a:off x="6187803" y="4868455"/>
            <a:ext cx="2595284" cy="250611"/>
            <a:chOff x="2462491" y="5277885"/>
            <a:chExt cx="2595284" cy="250611"/>
          </a:xfrm>
        </p:grpSpPr>
        <p:cxnSp>
          <p:nvCxnSpPr>
            <p:cNvPr id="72" name="Straight Connector 71">
              <a:extLst>
                <a:ext uri="{FF2B5EF4-FFF2-40B4-BE49-F238E27FC236}">
                  <a16:creationId xmlns:a16="http://schemas.microsoft.com/office/drawing/2014/main" id="{13CE3962-DA24-2440-AF38-2C6EB0642BFB}"/>
                </a:ext>
              </a:extLst>
            </p:cNvPr>
            <p:cNvCxnSpPr>
              <a:cxnSpLocks/>
            </p:cNvCxnSpPr>
            <p:nvPr/>
          </p:nvCxnSpPr>
          <p:spPr>
            <a:xfrm>
              <a:off x="2462491" y="5404076"/>
              <a:ext cx="2595284" cy="0"/>
            </a:xfrm>
            <a:prstGeom prst="line">
              <a:avLst/>
            </a:prstGeom>
          </p:spPr>
          <p:style>
            <a:lnRef idx="2">
              <a:schemeClr val="accent1"/>
            </a:lnRef>
            <a:fillRef idx="0">
              <a:schemeClr val="accent1"/>
            </a:fillRef>
            <a:effectRef idx="1">
              <a:schemeClr val="accent1"/>
            </a:effectRef>
            <a:fontRef idx="minor">
              <a:schemeClr val="tx1"/>
            </a:fontRef>
          </p:style>
        </p:cxnSp>
        <p:sp>
          <p:nvSpPr>
            <p:cNvPr id="73" name="Oval 72">
              <a:extLst>
                <a:ext uri="{FF2B5EF4-FFF2-40B4-BE49-F238E27FC236}">
                  <a16:creationId xmlns:a16="http://schemas.microsoft.com/office/drawing/2014/main" id="{3F129A4A-7865-014E-9260-98906FD9BE1E}"/>
                </a:ext>
              </a:extLst>
            </p:cNvPr>
            <p:cNvSpPr/>
            <p:nvPr/>
          </p:nvSpPr>
          <p:spPr>
            <a:xfrm>
              <a:off x="3073170" y="5283598"/>
              <a:ext cx="243735" cy="244898"/>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54CD18FE-A503-3E48-BAA4-04C247A98CC8}"/>
                </a:ext>
              </a:extLst>
            </p:cNvPr>
            <p:cNvSpPr/>
            <p:nvPr/>
          </p:nvSpPr>
          <p:spPr>
            <a:xfrm>
              <a:off x="4095595" y="5277885"/>
              <a:ext cx="243735" cy="244898"/>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3C6296AB-0AE8-3E4A-85D9-BAD205B7FE59}"/>
              </a:ext>
            </a:extLst>
          </p:cNvPr>
          <p:cNvGrpSpPr/>
          <p:nvPr/>
        </p:nvGrpSpPr>
        <p:grpSpPr>
          <a:xfrm>
            <a:off x="6187803" y="5175562"/>
            <a:ext cx="2595284" cy="250611"/>
            <a:chOff x="2462491" y="5277885"/>
            <a:chExt cx="2595284" cy="250611"/>
          </a:xfrm>
        </p:grpSpPr>
        <p:cxnSp>
          <p:nvCxnSpPr>
            <p:cNvPr id="76" name="Straight Connector 75">
              <a:extLst>
                <a:ext uri="{FF2B5EF4-FFF2-40B4-BE49-F238E27FC236}">
                  <a16:creationId xmlns:a16="http://schemas.microsoft.com/office/drawing/2014/main" id="{33DC1F1E-3643-6D49-B95F-4AF6B85FFE8E}"/>
                </a:ext>
              </a:extLst>
            </p:cNvPr>
            <p:cNvCxnSpPr>
              <a:cxnSpLocks/>
            </p:cNvCxnSpPr>
            <p:nvPr/>
          </p:nvCxnSpPr>
          <p:spPr>
            <a:xfrm>
              <a:off x="2462491" y="5404076"/>
              <a:ext cx="2595284" cy="0"/>
            </a:xfrm>
            <a:prstGeom prst="line">
              <a:avLst/>
            </a:prstGeom>
          </p:spPr>
          <p:style>
            <a:lnRef idx="2">
              <a:schemeClr val="accent1"/>
            </a:lnRef>
            <a:fillRef idx="0">
              <a:schemeClr val="accent1"/>
            </a:fillRef>
            <a:effectRef idx="1">
              <a:schemeClr val="accent1"/>
            </a:effectRef>
            <a:fontRef idx="minor">
              <a:schemeClr val="tx1"/>
            </a:fontRef>
          </p:style>
        </p:cxnSp>
        <p:sp>
          <p:nvSpPr>
            <p:cNvPr id="77" name="Oval 76">
              <a:extLst>
                <a:ext uri="{FF2B5EF4-FFF2-40B4-BE49-F238E27FC236}">
                  <a16:creationId xmlns:a16="http://schemas.microsoft.com/office/drawing/2014/main" id="{8367FBEF-BFCB-1E44-B3C3-15D95C4398B6}"/>
                </a:ext>
              </a:extLst>
            </p:cNvPr>
            <p:cNvSpPr/>
            <p:nvPr/>
          </p:nvSpPr>
          <p:spPr>
            <a:xfrm>
              <a:off x="3073170" y="5283598"/>
              <a:ext cx="243735" cy="244898"/>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C0924877-0FEC-AA4E-B683-1BCD20630388}"/>
                </a:ext>
              </a:extLst>
            </p:cNvPr>
            <p:cNvSpPr/>
            <p:nvPr/>
          </p:nvSpPr>
          <p:spPr>
            <a:xfrm>
              <a:off x="4095595" y="5277885"/>
              <a:ext cx="243735" cy="244898"/>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5420DF4F-D99C-A24F-8DB6-00532A0AEBF1}"/>
              </a:ext>
            </a:extLst>
          </p:cNvPr>
          <p:cNvGrpSpPr/>
          <p:nvPr/>
        </p:nvGrpSpPr>
        <p:grpSpPr>
          <a:xfrm>
            <a:off x="6187803" y="5488383"/>
            <a:ext cx="2595284" cy="250611"/>
            <a:chOff x="2462491" y="5277885"/>
            <a:chExt cx="2595284" cy="250611"/>
          </a:xfrm>
        </p:grpSpPr>
        <p:cxnSp>
          <p:nvCxnSpPr>
            <p:cNvPr id="80" name="Straight Connector 79">
              <a:extLst>
                <a:ext uri="{FF2B5EF4-FFF2-40B4-BE49-F238E27FC236}">
                  <a16:creationId xmlns:a16="http://schemas.microsoft.com/office/drawing/2014/main" id="{2936B6D1-EB72-674C-A658-08C125926C74}"/>
                </a:ext>
              </a:extLst>
            </p:cNvPr>
            <p:cNvCxnSpPr>
              <a:cxnSpLocks/>
            </p:cNvCxnSpPr>
            <p:nvPr/>
          </p:nvCxnSpPr>
          <p:spPr>
            <a:xfrm>
              <a:off x="2462491" y="5404076"/>
              <a:ext cx="2595284" cy="0"/>
            </a:xfrm>
            <a:prstGeom prst="line">
              <a:avLst/>
            </a:prstGeom>
          </p:spPr>
          <p:style>
            <a:lnRef idx="2">
              <a:schemeClr val="accent1"/>
            </a:lnRef>
            <a:fillRef idx="0">
              <a:schemeClr val="accent1"/>
            </a:fillRef>
            <a:effectRef idx="1">
              <a:schemeClr val="accent1"/>
            </a:effectRef>
            <a:fontRef idx="minor">
              <a:schemeClr val="tx1"/>
            </a:fontRef>
          </p:style>
        </p:cxnSp>
        <p:sp>
          <p:nvSpPr>
            <p:cNvPr id="81" name="Oval 80">
              <a:extLst>
                <a:ext uri="{FF2B5EF4-FFF2-40B4-BE49-F238E27FC236}">
                  <a16:creationId xmlns:a16="http://schemas.microsoft.com/office/drawing/2014/main" id="{D624B0C2-1647-A04E-A90C-B93E3AA7CBAD}"/>
                </a:ext>
              </a:extLst>
            </p:cNvPr>
            <p:cNvSpPr/>
            <p:nvPr/>
          </p:nvSpPr>
          <p:spPr>
            <a:xfrm>
              <a:off x="3073170" y="5283598"/>
              <a:ext cx="243735" cy="244898"/>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D7DA900E-4880-9242-A94F-9A469DF76F1E}"/>
                </a:ext>
              </a:extLst>
            </p:cNvPr>
            <p:cNvSpPr/>
            <p:nvPr/>
          </p:nvSpPr>
          <p:spPr>
            <a:xfrm>
              <a:off x="4095595" y="5277885"/>
              <a:ext cx="243735" cy="244898"/>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BF0E8AFF-3727-AB4A-9E66-C0480332CF40}"/>
              </a:ext>
            </a:extLst>
          </p:cNvPr>
          <p:cNvGrpSpPr/>
          <p:nvPr/>
        </p:nvGrpSpPr>
        <p:grpSpPr>
          <a:xfrm>
            <a:off x="6187803" y="5826626"/>
            <a:ext cx="2595284" cy="250611"/>
            <a:chOff x="2462491" y="5277885"/>
            <a:chExt cx="2595284" cy="250611"/>
          </a:xfrm>
        </p:grpSpPr>
        <p:cxnSp>
          <p:nvCxnSpPr>
            <p:cNvPr id="84" name="Straight Connector 83">
              <a:extLst>
                <a:ext uri="{FF2B5EF4-FFF2-40B4-BE49-F238E27FC236}">
                  <a16:creationId xmlns:a16="http://schemas.microsoft.com/office/drawing/2014/main" id="{542C5569-9BD8-F145-AE11-26F1075B89C7}"/>
                </a:ext>
              </a:extLst>
            </p:cNvPr>
            <p:cNvCxnSpPr>
              <a:cxnSpLocks/>
            </p:cNvCxnSpPr>
            <p:nvPr/>
          </p:nvCxnSpPr>
          <p:spPr>
            <a:xfrm>
              <a:off x="2462491" y="5404076"/>
              <a:ext cx="2595284" cy="0"/>
            </a:xfrm>
            <a:prstGeom prst="line">
              <a:avLst/>
            </a:prstGeom>
          </p:spPr>
          <p:style>
            <a:lnRef idx="2">
              <a:schemeClr val="accent1"/>
            </a:lnRef>
            <a:fillRef idx="0">
              <a:schemeClr val="accent1"/>
            </a:fillRef>
            <a:effectRef idx="1">
              <a:schemeClr val="accent1"/>
            </a:effectRef>
            <a:fontRef idx="minor">
              <a:schemeClr val="tx1"/>
            </a:fontRef>
          </p:style>
        </p:cxnSp>
        <p:sp>
          <p:nvSpPr>
            <p:cNvPr id="85" name="Oval 84">
              <a:extLst>
                <a:ext uri="{FF2B5EF4-FFF2-40B4-BE49-F238E27FC236}">
                  <a16:creationId xmlns:a16="http://schemas.microsoft.com/office/drawing/2014/main" id="{4B31DC22-879B-844F-B726-50277C84416C}"/>
                </a:ext>
              </a:extLst>
            </p:cNvPr>
            <p:cNvSpPr/>
            <p:nvPr/>
          </p:nvSpPr>
          <p:spPr>
            <a:xfrm>
              <a:off x="3073170" y="5283598"/>
              <a:ext cx="243735" cy="244898"/>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44DC9225-CEC9-E84D-95AA-08EA1B8DA1A8}"/>
                </a:ext>
              </a:extLst>
            </p:cNvPr>
            <p:cNvSpPr/>
            <p:nvPr/>
          </p:nvSpPr>
          <p:spPr>
            <a:xfrm>
              <a:off x="4095595" y="5277885"/>
              <a:ext cx="243735" cy="244898"/>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7" name="TextBox 86">
            <a:extLst>
              <a:ext uri="{FF2B5EF4-FFF2-40B4-BE49-F238E27FC236}">
                <a16:creationId xmlns:a16="http://schemas.microsoft.com/office/drawing/2014/main" id="{CA0FDEC1-92C4-7940-A02B-ABA4FAE2DF4A}"/>
              </a:ext>
            </a:extLst>
          </p:cNvPr>
          <p:cNvSpPr txBox="1"/>
          <p:nvPr/>
        </p:nvSpPr>
        <p:spPr>
          <a:xfrm>
            <a:off x="6667511" y="6222324"/>
            <a:ext cx="1344984" cy="369332"/>
          </a:xfrm>
          <a:prstGeom prst="rect">
            <a:avLst/>
          </a:prstGeom>
          <a:noFill/>
        </p:spPr>
        <p:txBody>
          <a:bodyPr wrap="none" rtlCol="0">
            <a:spAutoFit/>
          </a:bodyPr>
          <a:lstStyle/>
          <a:p>
            <a:r>
              <a:rPr lang="en-US" dirty="0"/>
              <a:t>GWAS Cases</a:t>
            </a:r>
          </a:p>
        </p:txBody>
      </p:sp>
    </p:spTree>
    <p:extLst>
      <p:ext uri="{BB962C8B-B14F-4D97-AF65-F5344CB8AC3E}">
        <p14:creationId xmlns:p14="http://schemas.microsoft.com/office/powerpoint/2010/main" val="1103031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4932" y="274638"/>
            <a:ext cx="8686800" cy="1143000"/>
          </a:xfrm>
        </p:spPr>
        <p:txBody>
          <a:bodyPr>
            <a:normAutofit/>
          </a:bodyPr>
          <a:lstStyle/>
          <a:p>
            <a:r>
              <a:rPr lang="en-US" sz="3200" dirty="0"/>
              <a:t>Our approach (“</a:t>
            </a:r>
            <a:r>
              <a:rPr lang="en-US" sz="3200" b="1" dirty="0"/>
              <a:t>N</a:t>
            </a:r>
            <a:r>
              <a:rPr lang="en-US" sz="3200" dirty="0"/>
              <a:t>on-</a:t>
            </a:r>
            <a:r>
              <a:rPr lang="en-US" sz="3200" b="1" dirty="0"/>
              <a:t>P</a:t>
            </a:r>
            <a:r>
              <a:rPr lang="en-US" sz="3200" dirty="0"/>
              <a:t>arametric </a:t>
            </a:r>
            <a:r>
              <a:rPr lang="en-US" sz="3200" b="1" dirty="0"/>
              <a:t>S</a:t>
            </a:r>
            <a:r>
              <a:rPr lang="en-US" sz="3200" dirty="0"/>
              <a:t>hrinkage” or NPS)</a:t>
            </a:r>
          </a:p>
        </p:txBody>
      </p:sp>
      <p:sp>
        <p:nvSpPr>
          <p:cNvPr id="3" name="Content Placeholder 2"/>
          <p:cNvSpPr>
            <a:spLocks noGrp="1"/>
          </p:cNvSpPr>
          <p:nvPr>
            <p:ph idx="1"/>
          </p:nvPr>
        </p:nvSpPr>
        <p:spPr/>
        <p:txBody>
          <a:bodyPr>
            <a:normAutofit/>
          </a:bodyPr>
          <a:lstStyle/>
          <a:p>
            <a:r>
              <a:rPr lang="en-US" dirty="0"/>
              <a:t>No explicit specification of genetic architecture prior, thus “</a:t>
            </a:r>
            <a:r>
              <a:rPr lang="en-US" i="1" dirty="0"/>
              <a:t>non-parametric</a:t>
            </a:r>
            <a:r>
              <a:rPr lang="en-US" dirty="0"/>
              <a:t>”</a:t>
            </a:r>
          </a:p>
          <a:p>
            <a:endParaRPr lang="en-US" sz="1600" dirty="0"/>
          </a:p>
          <a:p>
            <a:r>
              <a:rPr lang="en-US" dirty="0"/>
              <a:t>Learn conditional mean effects directly from training data</a:t>
            </a:r>
          </a:p>
          <a:p>
            <a:endParaRPr lang="en-US" sz="4800" dirty="0"/>
          </a:p>
          <a:p>
            <a:endParaRPr lang="en-US" dirty="0"/>
          </a:p>
          <a:p>
            <a:r>
              <a:rPr lang="en-US" dirty="0"/>
              <a:t>Fully account for correlation in summary statistics</a:t>
            </a:r>
          </a:p>
        </p:txBody>
      </p:sp>
    </p:spTree>
    <p:extLst>
      <p:ext uri="{BB962C8B-B14F-4D97-AF65-F5344CB8AC3E}">
        <p14:creationId xmlns:p14="http://schemas.microsoft.com/office/powerpoint/2010/main" val="1684657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No explicit specification of genetic architecture prior, thus “</a:t>
            </a:r>
            <a:r>
              <a:rPr lang="en-US" i="1" dirty="0"/>
              <a:t>non-parametric</a:t>
            </a:r>
            <a:r>
              <a:rPr lang="en-US" dirty="0"/>
              <a:t>”</a:t>
            </a:r>
          </a:p>
          <a:p>
            <a:pPr lvl="4"/>
            <a:endParaRPr lang="en-US" sz="1600" dirty="0"/>
          </a:p>
          <a:p>
            <a:r>
              <a:rPr lang="en-US" dirty="0"/>
              <a:t>Learn conditional mean effects directly from training data</a:t>
            </a:r>
            <a:endParaRPr lang="en-US" i="1" dirty="0"/>
          </a:p>
          <a:p>
            <a:endParaRPr lang="en-US" sz="4800" dirty="0"/>
          </a:p>
          <a:p>
            <a:endParaRPr lang="en-US" dirty="0"/>
          </a:p>
          <a:p>
            <a:r>
              <a:rPr lang="en-US" dirty="0"/>
              <a:t>Fully account for correlation in summary statistics</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3A86D83-2D11-E54E-8801-881A9B0A03DB}"/>
                  </a:ext>
                </a:extLst>
              </p:cNvPr>
              <p:cNvSpPr txBox="1"/>
              <p:nvPr/>
            </p:nvSpPr>
            <p:spPr>
              <a:xfrm>
                <a:off x="1535244" y="3578530"/>
                <a:ext cx="7655577" cy="519951"/>
              </a:xfrm>
              <a:prstGeom prst="rect">
                <a:avLst/>
              </a:prstGeom>
              <a:solidFill>
                <a:schemeClr val="bg1"/>
              </a:solidFill>
              <a:ln>
                <a:solidFill>
                  <a:srgbClr val="00B0F0"/>
                </a:solidFill>
              </a:ln>
              <a:effectLst>
                <a:outerShdw blurRad="50800" dist="38100" dir="2700000" algn="tl" rotWithShape="0">
                  <a:prstClr val="black">
                    <a:alpha val="40000"/>
                  </a:prstClr>
                </a:outerShdw>
              </a:effectLst>
            </p:spPr>
            <p:txBody>
              <a:bodyPr wrap="square" rtlCol="0">
                <a:spAutoFit/>
              </a:bodyPr>
              <a:lstStyle/>
              <a:p>
                <a:r>
                  <a:rPr lang="en-US" sz="2400" dirty="0"/>
                  <a:t>1. How to estimate </a:t>
                </a:r>
                <a14:m>
                  <m:oMath xmlns:m="http://schemas.openxmlformats.org/officeDocument/2006/math">
                    <m:r>
                      <a:rPr lang="en-US" sz="2400" i="1">
                        <a:latin typeface="Cambria Math" panose="02040503050406030204" pitchFamily="18" charset="0"/>
                      </a:rPr>
                      <m:t>𝐸</m:t>
                    </m:r>
                    <m:d>
                      <m:dPr>
                        <m:begChr m:val="["/>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𝛽</m:t>
                            </m:r>
                          </m:e>
                          <m:sub>
                            <m:r>
                              <a:rPr lang="en-US" sz="2400" i="1">
                                <a:latin typeface="Cambria Math" panose="02040503050406030204" pitchFamily="18" charset="0"/>
                              </a:rPr>
                              <m:t>𝑗</m:t>
                            </m:r>
                          </m:sub>
                        </m:sSub>
                        <m:r>
                          <a:rPr lang="en-US" sz="2400" i="1">
                            <a:latin typeface="Cambria Math" panose="02040503050406030204" pitchFamily="18" charset="0"/>
                          </a:rPr>
                          <m:t> |</m:t>
                        </m:r>
                        <m:sSub>
                          <m:sSubPr>
                            <m:ctrlPr>
                              <a:rPr lang="en-US" sz="2400" i="1">
                                <a:latin typeface="Cambria Math" panose="02040503050406030204" pitchFamily="18" charset="0"/>
                              </a:rPr>
                            </m:ctrlPr>
                          </m:sSubPr>
                          <m:e>
                            <m:r>
                              <a:rPr lang="en-US" sz="2400" i="1">
                                <a:latin typeface="Cambria Math" panose="02040503050406030204" pitchFamily="18" charset="0"/>
                              </a:rPr>
                              <m:t> </m:t>
                            </m:r>
                            <m:acc>
                              <m:accPr>
                                <m:chr m:val="̂"/>
                                <m:ctrlPr>
                                  <a:rPr lang="en-US" sz="2400" i="1">
                                    <a:latin typeface="Cambria Math" panose="02040503050406030204" pitchFamily="18" charset="0"/>
                                  </a:rPr>
                                </m:ctrlPr>
                              </m:accPr>
                              <m:e>
                                <m:r>
                                  <a:rPr lang="en-US" sz="2400" i="1">
                                    <a:latin typeface="Cambria Math" panose="02040503050406030204" pitchFamily="18" charset="0"/>
                                  </a:rPr>
                                  <m:t>𝛽</m:t>
                                </m:r>
                              </m:e>
                            </m:acc>
                          </m:e>
                          <m:sub>
                            <m:r>
                              <a:rPr lang="en-US" sz="2400" i="1">
                                <a:latin typeface="Cambria Math" panose="02040503050406030204" pitchFamily="18" charset="0"/>
                              </a:rPr>
                              <m:t>𝑗</m:t>
                            </m:r>
                          </m:sub>
                        </m:sSub>
                      </m:e>
                    </m:d>
                  </m:oMath>
                </a14:m>
                <a:r>
                  <a:rPr lang="en-US" sz="2400" dirty="0"/>
                  <a:t> without a Bayesian prior on </a:t>
                </a:r>
                <a14:m>
                  <m:oMath xmlns:m="http://schemas.openxmlformats.org/officeDocument/2006/math">
                    <m:r>
                      <a:rPr lang="en-US" sz="2400" b="1" i="1">
                        <a:latin typeface="Cambria Math" panose="02040503050406030204" pitchFamily="18" charset="0"/>
                      </a:rPr>
                      <m:t>𝜷</m:t>
                    </m:r>
                  </m:oMath>
                </a14:m>
                <a:r>
                  <a:rPr lang="en-US" sz="2400" dirty="0"/>
                  <a:t> </a:t>
                </a:r>
              </a:p>
            </p:txBody>
          </p:sp>
        </mc:Choice>
        <mc:Fallback xmlns="">
          <p:sp>
            <p:nvSpPr>
              <p:cNvPr id="13" name="TextBox 12">
                <a:extLst>
                  <a:ext uri="{FF2B5EF4-FFF2-40B4-BE49-F238E27FC236}">
                    <a16:creationId xmlns:a16="http://schemas.microsoft.com/office/drawing/2014/main" xmlns:a14="http://schemas.microsoft.com/office/drawing/2010/main" xmlns="" id="{63A86D83-2D11-E54E-8801-881A9B0A03DB}"/>
                  </a:ext>
                </a:extLst>
              </p:cNvPr>
              <p:cNvSpPr txBox="1">
                <a:spLocks noRot="1" noChangeAspect="1" noMove="1" noResize="1" noEditPoints="1" noAdjustHandles="1" noChangeArrowheads="1" noChangeShapeType="1" noTextEdit="1"/>
              </p:cNvSpPr>
              <p:nvPr/>
            </p:nvSpPr>
            <p:spPr>
              <a:xfrm>
                <a:off x="1535244" y="3578530"/>
                <a:ext cx="7655577" cy="519951"/>
              </a:xfrm>
              <a:prstGeom prst="rect">
                <a:avLst/>
              </a:prstGeom>
              <a:blipFill rotWithShape="0">
                <a:blip r:embed="rId3"/>
                <a:stretch>
                  <a:fillRect/>
                </a:stretch>
              </a:blipFill>
              <a:ln>
                <a:solidFill>
                  <a:srgbClr val="00B0F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0" name="Freeform 9">
            <a:extLst>
              <a:ext uri="{FF2B5EF4-FFF2-40B4-BE49-F238E27FC236}">
                <a16:creationId xmlns:a16="http://schemas.microsoft.com/office/drawing/2014/main" id="{68DF4002-2AE8-4C40-8D2F-6A4B2803E165}"/>
              </a:ext>
            </a:extLst>
          </p:cNvPr>
          <p:cNvSpPr/>
          <p:nvPr/>
        </p:nvSpPr>
        <p:spPr>
          <a:xfrm>
            <a:off x="838204" y="1825624"/>
            <a:ext cx="179404" cy="1752906"/>
          </a:xfrm>
          <a:custGeom>
            <a:avLst/>
            <a:gdLst>
              <a:gd name="connsiteX0" fmla="*/ 428263 w 439838"/>
              <a:gd name="connsiteY0" fmla="*/ 0 h 2581154"/>
              <a:gd name="connsiteX1" fmla="*/ 0 w 439838"/>
              <a:gd name="connsiteY1" fmla="*/ 0 h 2581154"/>
              <a:gd name="connsiteX2" fmla="*/ 11575 w 439838"/>
              <a:gd name="connsiteY2" fmla="*/ 2581154 h 2581154"/>
              <a:gd name="connsiteX3" fmla="*/ 439838 w 439838"/>
              <a:gd name="connsiteY3" fmla="*/ 2581154 h 2581154"/>
            </a:gdLst>
            <a:ahLst/>
            <a:cxnLst>
              <a:cxn ang="0">
                <a:pos x="connsiteX0" y="connsiteY0"/>
              </a:cxn>
              <a:cxn ang="0">
                <a:pos x="connsiteX1" y="connsiteY1"/>
              </a:cxn>
              <a:cxn ang="0">
                <a:pos x="connsiteX2" y="connsiteY2"/>
              </a:cxn>
              <a:cxn ang="0">
                <a:pos x="connsiteX3" y="connsiteY3"/>
              </a:cxn>
            </a:cxnLst>
            <a:rect l="l" t="t" r="r" b="b"/>
            <a:pathLst>
              <a:path w="439838" h="2581154">
                <a:moveTo>
                  <a:pt x="428263" y="0"/>
                </a:moveTo>
                <a:lnTo>
                  <a:pt x="0" y="0"/>
                </a:lnTo>
                <a:cubicBezTo>
                  <a:pt x="3858" y="860385"/>
                  <a:pt x="7717" y="1720769"/>
                  <a:pt x="11575" y="2581154"/>
                </a:cubicBezTo>
                <a:lnTo>
                  <a:pt x="439838" y="2581154"/>
                </a:lnTo>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AAB7C243-C4C3-2E44-932F-340634A181C9}"/>
              </a:ext>
            </a:extLst>
          </p:cNvPr>
          <p:cNvSpPr/>
          <p:nvPr/>
        </p:nvSpPr>
        <p:spPr>
          <a:xfrm>
            <a:off x="577770" y="2770264"/>
            <a:ext cx="957474" cy="1070345"/>
          </a:xfrm>
          <a:custGeom>
            <a:avLst/>
            <a:gdLst>
              <a:gd name="connsiteX0" fmla="*/ 266218 w 1307939"/>
              <a:gd name="connsiteY0" fmla="*/ 0 h 1736202"/>
              <a:gd name="connsiteX1" fmla="*/ 0 w 1307939"/>
              <a:gd name="connsiteY1" fmla="*/ 0 h 1736202"/>
              <a:gd name="connsiteX2" fmla="*/ 0 w 1307939"/>
              <a:gd name="connsiteY2" fmla="*/ 1736202 h 1736202"/>
              <a:gd name="connsiteX3" fmla="*/ 1307939 w 1307939"/>
              <a:gd name="connsiteY3" fmla="*/ 1736202 h 1736202"/>
            </a:gdLst>
            <a:ahLst/>
            <a:cxnLst>
              <a:cxn ang="0">
                <a:pos x="connsiteX0" y="connsiteY0"/>
              </a:cxn>
              <a:cxn ang="0">
                <a:pos x="connsiteX1" y="connsiteY1"/>
              </a:cxn>
              <a:cxn ang="0">
                <a:pos x="connsiteX2" y="connsiteY2"/>
              </a:cxn>
              <a:cxn ang="0">
                <a:pos x="connsiteX3" y="connsiteY3"/>
              </a:cxn>
            </a:cxnLst>
            <a:rect l="l" t="t" r="r" b="b"/>
            <a:pathLst>
              <a:path w="1307939" h="1736202">
                <a:moveTo>
                  <a:pt x="266218" y="0"/>
                </a:moveTo>
                <a:lnTo>
                  <a:pt x="0" y="0"/>
                </a:lnTo>
                <a:lnTo>
                  <a:pt x="0" y="1736202"/>
                </a:lnTo>
                <a:lnTo>
                  <a:pt x="1307939" y="1736202"/>
                </a:lnTo>
              </a:path>
            </a:pathLst>
          </a:custGeom>
          <a:noFill/>
          <a:ln w="28575">
            <a:solidFill>
              <a:srgbClr val="FF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FD16AD84-B76E-334A-B4B9-968A0BF31CA4}"/>
              </a:ext>
            </a:extLst>
          </p:cNvPr>
          <p:cNvSpPr/>
          <p:nvPr/>
        </p:nvSpPr>
        <p:spPr>
          <a:xfrm>
            <a:off x="838204" y="4785248"/>
            <a:ext cx="910004" cy="1173606"/>
          </a:xfrm>
          <a:custGeom>
            <a:avLst/>
            <a:gdLst>
              <a:gd name="connsiteX0" fmla="*/ 266218 w 1307939"/>
              <a:gd name="connsiteY0" fmla="*/ 0 h 1736202"/>
              <a:gd name="connsiteX1" fmla="*/ 0 w 1307939"/>
              <a:gd name="connsiteY1" fmla="*/ 0 h 1736202"/>
              <a:gd name="connsiteX2" fmla="*/ 0 w 1307939"/>
              <a:gd name="connsiteY2" fmla="*/ 1736202 h 1736202"/>
              <a:gd name="connsiteX3" fmla="*/ 1307939 w 1307939"/>
              <a:gd name="connsiteY3" fmla="*/ 1736202 h 1736202"/>
            </a:gdLst>
            <a:ahLst/>
            <a:cxnLst>
              <a:cxn ang="0">
                <a:pos x="connsiteX0" y="connsiteY0"/>
              </a:cxn>
              <a:cxn ang="0">
                <a:pos x="connsiteX1" y="connsiteY1"/>
              </a:cxn>
              <a:cxn ang="0">
                <a:pos x="connsiteX2" y="connsiteY2"/>
              </a:cxn>
              <a:cxn ang="0">
                <a:pos x="connsiteX3" y="connsiteY3"/>
              </a:cxn>
            </a:cxnLst>
            <a:rect l="l" t="t" r="r" b="b"/>
            <a:pathLst>
              <a:path w="1307939" h="1736202">
                <a:moveTo>
                  <a:pt x="266218" y="0"/>
                </a:moveTo>
                <a:lnTo>
                  <a:pt x="0" y="0"/>
                </a:lnTo>
                <a:lnTo>
                  <a:pt x="0" y="1736202"/>
                </a:lnTo>
                <a:lnTo>
                  <a:pt x="1307939" y="1736202"/>
                </a:lnTo>
              </a:path>
            </a:pathLst>
          </a:custGeom>
          <a:noFill/>
          <a:ln w="28575">
            <a:solidFill>
              <a:srgbClr val="FF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29C45AC-D75B-374F-8240-19DAD3E96CC5}"/>
              </a:ext>
            </a:extLst>
          </p:cNvPr>
          <p:cNvSpPr txBox="1"/>
          <p:nvPr/>
        </p:nvSpPr>
        <p:spPr>
          <a:xfrm>
            <a:off x="1748208" y="5738234"/>
            <a:ext cx="7625597" cy="461665"/>
          </a:xfrm>
          <a:prstGeom prst="rect">
            <a:avLst/>
          </a:prstGeom>
          <a:solidFill>
            <a:schemeClr val="bg1"/>
          </a:solidFill>
          <a:ln>
            <a:solidFill>
              <a:srgbClr val="00B0F0"/>
            </a:solidFill>
          </a:ln>
          <a:effectLst>
            <a:outerShdw blurRad="50800" dist="38100" dir="2700000" algn="tl" rotWithShape="0">
              <a:prstClr val="black">
                <a:alpha val="40000"/>
              </a:prstClr>
            </a:outerShdw>
          </a:effectLst>
        </p:spPr>
        <p:txBody>
          <a:bodyPr wrap="square" rtlCol="0">
            <a:spAutoFit/>
          </a:bodyPr>
          <a:lstStyle/>
          <a:p>
            <a:r>
              <a:rPr lang="en-US" sz="2400" dirty="0"/>
              <a:t>2. How to deal with LD</a:t>
            </a:r>
          </a:p>
        </p:txBody>
      </p:sp>
      <p:sp>
        <p:nvSpPr>
          <p:cNvPr id="16" name="Title 1">
            <a:extLst>
              <a:ext uri="{FF2B5EF4-FFF2-40B4-BE49-F238E27FC236}">
                <a16:creationId xmlns:a16="http://schemas.microsoft.com/office/drawing/2014/main" id="{AC4B0746-C21B-B848-BDE0-F9DBFA9655A2}"/>
              </a:ext>
            </a:extLst>
          </p:cNvPr>
          <p:cNvSpPr>
            <a:spLocks noGrp="1"/>
          </p:cNvSpPr>
          <p:nvPr>
            <p:ph type="title"/>
          </p:nvPr>
        </p:nvSpPr>
        <p:spPr>
          <a:xfrm>
            <a:off x="1666875" y="274638"/>
            <a:ext cx="8686800" cy="1143000"/>
          </a:xfrm>
        </p:spPr>
        <p:txBody>
          <a:bodyPr>
            <a:normAutofit/>
          </a:bodyPr>
          <a:lstStyle/>
          <a:p>
            <a:r>
              <a:rPr lang="en-US" sz="3200" dirty="0"/>
              <a:t>Our approach (“</a:t>
            </a:r>
            <a:r>
              <a:rPr lang="en-US" sz="3200" b="1" dirty="0"/>
              <a:t>N</a:t>
            </a:r>
            <a:r>
              <a:rPr lang="en-US" sz="3200" dirty="0"/>
              <a:t>on-</a:t>
            </a:r>
            <a:r>
              <a:rPr lang="en-US" sz="3200" b="1" dirty="0"/>
              <a:t>P</a:t>
            </a:r>
            <a:r>
              <a:rPr lang="en-US" sz="3200" dirty="0"/>
              <a:t>arametric </a:t>
            </a:r>
            <a:r>
              <a:rPr lang="en-US" sz="3200" b="1" dirty="0"/>
              <a:t>S</a:t>
            </a:r>
            <a:r>
              <a:rPr lang="en-US" sz="3200" dirty="0"/>
              <a:t>hrinkage” or NPS)</a:t>
            </a:r>
          </a:p>
        </p:txBody>
      </p:sp>
    </p:spTree>
    <p:extLst>
      <p:ext uri="{BB962C8B-B14F-4D97-AF65-F5344CB8AC3E}">
        <p14:creationId xmlns:p14="http://schemas.microsoft.com/office/powerpoint/2010/main" val="852729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8A9B-F352-9542-845D-4C4CE6C61995}"/>
              </a:ext>
            </a:extLst>
          </p:cNvPr>
          <p:cNvSpPr>
            <a:spLocks noGrp="1"/>
          </p:cNvSpPr>
          <p:nvPr>
            <p:ph type="title"/>
          </p:nvPr>
        </p:nvSpPr>
        <p:spPr>
          <a:xfrm>
            <a:off x="1981200" y="150994"/>
            <a:ext cx="8229600" cy="1143000"/>
          </a:xfrm>
        </p:spPr>
        <p:txBody>
          <a:bodyPr>
            <a:normAutofit/>
          </a:bodyPr>
          <a:lstStyle/>
          <a:p>
            <a:r>
              <a:rPr lang="en-US" sz="3200" dirty="0"/>
              <a:t>Partitioned risk scores</a:t>
            </a:r>
          </a:p>
        </p:txBody>
      </p:sp>
      <p:cxnSp>
        <p:nvCxnSpPr>
          <p:cNvPr id="3" name="Straight Connector 2">
            <a:extLst>
              <a:ext uri="{FF2B5EF4-FFF2-40B4-BE49-F238E27FC236}">
                <a16:creationId xmlns:a16="http://schemas.microsoft.com/office/drawing/2014/main" id="{C093FA43-260C-5D4F-B956-2E3484525A65}"/>
              </a:ext>
            </a:extLst>
          </p:cNvPr>
          <p:cNvCxnSpPr>
            <a:cxnSpLocks/>
          </p:cNvCxnSpPr>
          <p:nvPr/>
        </p:nvCxnSpPr>
        <p:spPr>
          <a:xfrm flipV="1">
            <a:off x="2486435" y="1968332"/>
            <a:ext cx="0" cy="4584868"/>
          </a:xfrm>
          <a:prstGeom prst="line">
            <a:avLst/>
          </a:prstGeom>
          <a:ln w="38100">
            <a:solidFill>
              <a:srgbClr val="FF00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3AD01C38-CC9A-6F46-A9AF-17BA578BCAB2}"/>
              </a:ext>
            </a:extLst>
          </p:cNvPr>
          <p:cNvSpPr txBox="1"/>
          <p:nvPr/>
        </p:nvSpPr>
        <p:spPr>
          <a:xfrm rot="16200000">
            <a:off x="1900328" y="3581400"/>
            <a:ext cx="644344" cy="369332"/>
          </a:xfrm>
          <a:prstGeom prst="rect">
            <a:avLst/>
          </a:prstGeom>
          <a:noFill/>
        </p:spPr>
        <p:txBody>
          <a:bodyPr wrap="none" rtlCol="0">
            <a:spAutoFit/>
          </a:bodyPr>
          <a:lstStyle/>
          <a:p>
            <a:r>
              <a:rPr lang="en-US" dirty="0"/>
              <a:t>SNPs</a:t>
            </a:r>
          </a:p>
        </p:txBody>
      </p:sp>
      <p:sp>
        <p:nvSpPr>
          <p:cNvPr id="7" name="TextBox 6">
            <a:extLst>
              <a:ext uri="{FF2B5EF4-FFF2-40B4-BE49-F238E27FC236}">
                <a16:creationId xmlns:a16="http://schemas.microsoft.com/office/drawing/2014/main" id="{0310D947-1DC3-1F4C-99A1-51FD19765158}"/>
              </a:ext>
            </a:extLst>
          </p:cNvPr>
          <p:cNvSpPr txBox="1"/>
          <p:nvPr/>
        </p:nvSpPr>
        <p:spPr>
          <a:xfrm>
            <a:off x="2717800" y="1587500"/>
            <a:ext cx="1261884" cy="369332"/>
          </a:xfrm>
          <a:prstGeom prst="rect">
            <a:avLst/>
          </a:prstGeom>
          <a:noFill/>
        </p:spPr>
        <p:txBody>
          <a:bodyPr wrap="none" rtlCol="0">
            <a:spAutoFit/>
          </a:bodyPr>
          <a:lstStyle/>
          <a:p>
            <a:r>
              <a:rPr lang="en-US" dirty="0"/>
              <a:t>Individual </a:t>
            </a:r>
            <a:r>
              <a:rPr lang="en-US" dirty="0" err="1"/>
              <a:t>i</a:t>
            </a:r>
            <a:r>
              <a:rPr lang="en-US" dirty="0"/>
              <a:t> </a:t>
            </a:r>
          </a:p>
        </p:txBody>
      </p:sp>
      <p:sp>
        <p:nvSpPr>
          <p:cNvPr id="8" name="Rectangle 7">
            <a:extLst>
              <a:ext uri="{FF2B5EF4-FFF2-40B4-BE49-F238E27FC236}">
                <a16:creationId xmlns:a16="http://schemas.microsoft.com/office/drawing/2014/main" id="{6BF8DF8C-6982-4244-81B5-50E9D5BE3A2B}"/>
              </a:ext>
            </a:extLst>
          </p:cNvPr>
          <p:cNvSpPr/>
          <p:nvPr/>
        </p:nvSpPr>
        <p:spPr>
          <a:xfrm>
            <a:off x="3094742" y="1993344"/>
            <a:ext cx="228600" cy="2667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A916B93-8110-0F49-A533-E4F646400104}"/>
              </a:ext>
            </a:extLst>
          </p:cNvPr>
          <p:cNvSpPr/>
          <p:nvPr/>
        </p:nvSpPr>
        <p:spPr>
          <a:xfrm>
            <a:off x="3094742" y="2500312"/>
            <a:ext cx="228600" cy="2667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864228F-2326-5F4C-B793-3FAF458F7335}"/>
              </a:ext>
            </a:extLst>
          </p:cNvPr>
          <p:cNvSpPr/>
          <p:nvPr/>
        </p:nvSpPr>
        <p:spPr>
          <a:xfrm>
            <a:off x="3094742" y="3050194"/>
            <a:ext cx="228600" cy="2667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ACE29BA-1299-C14E-BA56-819680D56EF1}"/>
              </a:ext>
            </a:extLst>
          </p:cNvPr>
          <p:cNvSpPr/>
          <p:nvPr/>
        </p:nvSpPr>
        <p:spPr>
          <a:xfrm>
            <a:off x="3094742" y="3554038"/>
            <a:ext cx="228600" cy="26670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9BEDF45-422D-CF4A-A580-E7CF8EAC4ED4}"/>
              </a:ext>
            </a:extLst>
          </p:cNvPr>
          <p:cNvSpPr/>
          <p:nvPr/>
        </p:nvSpPr>
        <p:spPr>
          <a:xfrm>
            <a:off x="3094742" y="4061006"/>
            <a:ext cx="228600" cy="26670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7EC30-FA82-F34E-99FB-3198E5B3948D}"/>
              </a:ext>
            </a:extLst>
          </p:cNvPr>
          <p:cNvSpPr/>
          <p:nvPr/>
        </p:nvSpPr>
        <p:spPr>
          <a:xfrm>
            <a:off x="3094742" y="4610888"/>
            <a:ext cx="228600" cy="26670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D3C4B8E-68C9-7D45-92E6-F0A3D57E6448}"/>
              </a:ext>
            </a:extLst>
          </p:cNvPr>
          <p:cNvSpPr/>
          <p:nvPr/>
        </p:nvSpPr>
        <p:spPr>
          <a:xfrm>
            <a:off x="3094742" y="5125482"/>
            <a:ext cx="228600" cy="26670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50608EA-3591-D944-855B-FEDA8CCA8EBF}"/>
              </a:ext>
            </a:extLst>
          </p:cNvPr>
          <p:cNvSpPr/>
          <p:nvPr/>
        </p:nvSpPr>
        <p:spPr>
          <a:xfrm>
            <a:off x="3094742" y="5632450"/>
            <a:ext cx="228600" cy="26670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4E04ED1-EC40-2C41-A88F-7EC8EF935067}"/>
              </a:ext>
            </a:extLst>
          </p:cNvPr>
          <p:cNvSpPr/>
          <p:nvPr/>
        </p:nvSpPr>
        <p:spPr>
          <a:xfrm>
            <a:off x="3094742" y="6182332"/>
            <a:ext cx="228600" cy="26670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9B79629-2344-534E-AD7C-EF83B2E8276D}"/>
              </a:ext>
            </a:extLst>
          </p:cNvPr>
          <p:cNvSpPr txBox="1"/>
          <p:nvPr/>
        </p:nvSpPr>
        <p:spPr>
          <a:xfrm>
            <a:off x="5343936" y="2497227"/>
            <a:ext cx="1785553" cy="369332"/>
          </a:xfrm>
          <a:prstGeom prst="rect">
            <a:avLst/>
          </a:prstGeom>
          <a:noFill/>
        </p:spPr>
        <p:txBody>
          <a:bodyPr wrap="none" rtlCol="0">
            <a:spAutoFit/>
          </a:bodyPr>
          <a:lstStyle/>
          <a:p>
            <a:r>
              <a:rPr lang="en-US" dirty="0"/>
              <a:t>GWAS-significant</a:t>
            </a:r>
          </a:p>
        </p:txBody>
      </p:sp>
      <p:sp>
        <p:nvSpPr>
          <p:cNvPr id="19" name="TextBox 18">
            <a:extLst>
              <a:ext uri="{FF2B5EF4-FFF2-40B4-BE49-F238E27FC236}">
                <a16:creationId xmlns:a16="http://schemas.microsoft.com/office/drawing/2014/main" id="{89E0CD47-7937-164A-9540-3FD7E429D246}"/>
              </a:ext>
            </a:extLst>
          </p:cNvPr>
          <p:cNvSpPr txBox="1"/>
          <p:nvPr/>
        </p:nvSpPr>
        <p:spPr>
          <a:xfrm>
            <a:off x="5343935" y="4143040"/>
            <a:ext cx="1504130" cy="369332"/>
          </a:xfrm>
          <a:prstGeom prst="rect">
            <a:avLst/>
          </a:prstGeom>
          <a:noFill/>
        </p:spPr>
        <p:txBody>
          <a:bodyPr wrap="none" rtlCol="0">
            <a:spAutoFit/>
          </a:bodyPr>
          <a:lstStyle/>
          <a:p>
            <a:r>
              <a:rPr lang="en-US" dirty="0"/>
              <a:t>Sub-threshold</a:t>
            </a:r>
          </a:p>
        </p:txBody>
      </p:sp>
      <p:sp>
        <p:nvSpPr>
          <p:cNvPr id="20" name="TextBox 19">
            <a:extLst>
              <a:ext uri="{FF2B5EF4-FFF2-40B4-BE49-F238E27FC236}">
                <a16:creationId xmlns:a16="http://schemas.microsoft.com/office/drawing/2014/main" id="{CD433686-5620-9D45-9AC3-F958DF66294F}"/>
              </a:ext>
            </a:extLst>
          </p:cNvPr>
          <p:cNvSpPr txBox="1"/>
          <p:nvPr/>
        </p:nvSpPr>
        <p:spPr>
          <a:xfrm>
            <a:off x="5343936" y="5677416"/>
            <a:ext cx="713657" cy="369332"/>
          </a:xfrm>
          <a:prstGeom prst="rect">
            <a:avLst/>
          </a:prstGeom>
          <a:noFill/>
        </p:spPr>
        <p:txBody>
          <a:bodyPr wrap="none" rtlCol="0">
            <a:spAutoFit/>
          </a:bodyPr>
          <a:lstStyle/>
          <a:p>
            <a:r>
              <a:rPr lang="en-US" dirty="0"/>
              <a:t>Noise</a:t>
            </a:r>
          </a:p>
        </p:txBody>
      </p:sp>
      <p:sp>
        <p:nvSpPr>
          <p:cNvPr id="21" name="Rectangle 20">
            <a:extLst>
              <a:ext uri="{FF2B5EF4-FFF2-40B4-BE49-F238E27FC236}">
                <a16:creationId xmlns:a16="http://schemas.microsoft.com/office/drawing/2014/main" id="{A2CBE5A8-3C14-2949-B623-D4087DD2FC28}"/>
              </a:ext>
            </a:extLst>
          </p:cNvPr>
          <p:cNvSpPr/>
          <p:nvPr/>
        </p:nvSpPr>
        <p:spPr>
          <a:xfrm>
            <a:off x="4822722" y="5677416"/>
            <a:ext cx="228600" cy="26670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CAAA65B-B9C0-C746-A484-778CD33AF3DB}"/>
              </a:ext>
            </a:extLst>
          </p:cNvPr>
          <p:cNvSpPr/>
          <p:nvPr/>
        </p:nvSpPr>
        <p:spPr>
          <a:xfrm>
            <a:off x="4818664" y="4134277"/>
            <a:ext cx="228600" cy="26670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3BE2660-46EE-A545-95C7-A6AE5EC59C91}"/>
              </a:ext>
            </a:extLst>
          </p:cNvPr>
          <p:cNvSpPr/>
          <p:nvPr/>
        </p:nvSpPr>
        <p:spPr>
          <a:xfrm>
            <a:off x="4818664" y="2497227"/>
            <a:ext cx="228600" cy="2667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ED275A37-36DB-5040-A67A-E9FEEDA13FDA}"/>
              </a:ext>
            </a:extLst>
          </p:cNvPr>
          <p:cNvSpPr/>
          <p:nvPr/>
        </p:nvSpPr>
        <p:spPr>
          <a:xfrm>
            <a:off x="3544370" y="2079715"/>
            <a:ext cx="356675" cy="1270000"/>
          </a:xfrm>
          <a:custGeom>
            <a:avLst/>
            <a:gdLst>
              <a:gd name="connsiteX0" fmla="*/ 0 w 356675"/>
              <a:gd name="connsiteY0" fmla="*/ 0 h 1270000"/>
              <a:gd name="connsiteX1" fmla="*/ 355600 w 356675"/>
              <a:gd name="connsiteY1" fmla="*/ 558800 h 1270000"/>
              <a:gd name="connsiteX2" fmla="*/ 88900 w 356675"/>
              <a:gd name="connsiteY2" fmla="*/ 1270000 h 1270000"/>
            </a:gdLst>
            <a:ahLst/>
            <a:cxnLst>
              <a:cxn ang="0">
                <a:pos x="connsiteX0" y="connsiteY0"/>
              </a:cxn>
              <a:cxn ang="0">
                <a:pos x="connsiteX1" y="connsiteY1"/>
              </a:cxn>
              <a:cxn ang="0">
                <a:pos x="connsiteX2" y="connsiteY2"/>
              </a:cxn>
            </a:cxnLst>
            <a:rect l="l" t="t" r="r" b="b"/>
            <a:pathLst>
              <a:path w="356675" h="1270000">
                <a:moveTo>
                  <a:pt x="0" y="0"/>
                </a:moveTo>
                <a:cubicBezTo>
                  <a:pt x="170391" y="173566"/>
                  <a:pt x="340783" y="347133"/>
                  <a:pt x="355600" y="558800"/>
                </a:cubicBezTo>
                <a:cubicBezTo>
                  <a:pt x="370417" y="770467"/>
                  <a:pt x="229658" y="1020233"/>
                  <a:pt x="88900" y="1270000"/>
                </a:cubicBezTo>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416CBB8B-E8A7-0D47-9F5D-AFF65935421F}"/>
              </a:ext>
            </a:extLst>
          </p:cNvPr>
          <p:cNvSpPr/>
          <p:nvPr/>
        </p:nvSpPr>
        <p:spPr>
          <a:xfrm>
            <a:off x="3544370" y="3607588"/>
            <a:ext cx="356675" cy="1270000"/>
          </a:xfrm>
          <a:custGeom>
            <a:avLst/>
            <a:gdLst>
              <a:gd name="connsiteX0" fmla="*/ 0 w 356675"/>
              <a:gd name="connsiteY0" fmla="*/ 0 h 1270000"/>
              <a:gd name="connsiteX1" fmla="*/ 355600 w 356675"/>
              <a:gd name="connsiteY1" fmla="*/ 558800 h 1270000"/>
              <a:gd name="connsiteX2" fmla="*/ 88900 w 356675"/>
              <a:gd name="connsiteY2" fmla="*/ 1270000 h 1270000"/>
            </a:gdLst>
            <a:ahLst/>
            <a:cxnLst>
              <a:cxn ang="0">
                <a:pos x="connsiteX0" y="connsiteY0"/>
              </a:cxn>
              <a:cxn ang="0">
                <a:pos x="connsiteX1" y="connsiteY1"/>
              </a:cxn>
              <a:cxn ang="0">
                <a:pos x="connsiteX2" y="connsiteY2"/>
              </a:cxn>
            </a:cxnLst>
            <a:rect l="l" t="t" r="r" b="b"/>
            <a:pathLst>
              <a:path w="356675" h="1270000">
                <a:moveTo>
                  <a:pt x="0" y="0"/>
                </a:moveTo>
                <a:cubicBezTo>
                  <a:pt x="170391" y="173566"/>
                  <a:pt x="340783" y="347133"/>
                  <a:pt x="355600" y="558800"/>
                </a:cubicBezTo>
                <a:cubicBezTo>
                  <a:pt x="370417" y="770467"/>
                  <a:pt x="229658" y="1020233"/>
                  <a:pt x="88900" y="1270000"/>
                </a:cubicBezTo>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82541EE5-0C66-4144-9D64-3237B53F539B}"/>
              </a:ext>
            </a:extLst>
          </p:cNvPr>
          <p:cNvSpPr/>
          <p:nvPr/>
        </p:nvSpPr>
        <p:spPr>
          <a:xfrm>
            <a:off x="3544370" y="5171094"/>
            <a:ext cx="356675" cy="1270000"/>
          </a:xfrm>
          <a:custGeom>
            <a:avLst/>
            <a:gdLst>
              <a:gd name="connsiteX0" fmla="*/ 0 w 356675"/>
              <a:gd name="connsiteY0" fmla="*/ 0 h 1270000"/>
              <a:gd name="connsiteX1" fmla="*/ 355600 w 356675"/>
              <a:gd name="connsiteY1" fmla="*/ 558800 h 1270000"/>
              <a:gd name="connsiteX2" fmla="*/ 88900 w 356675"/>
              <a:gd name="connsiteY2" fmla="*/ 1270000 h 1270000"/>
            </a:gdLst>
            <a:ahLst/>
            <a:cxnLst>
              <a:cxn ang="0">
                <a:pos x="connsiteX0" y="connsiteY0"/>
              </a:cxn>
              <a:cxn ang="0">
                <a:pos x="connsiteX1" y="connsiteY1"/>
              </a:cxn>
              <a:cxn ang="0">
                <a:pos x="connsiteX2" y="connsiteY2"/>
              </a:cxn>
            </a:cxnLst>
            <a:rect l="l" t="t" r="r" b="b"/>
            <a:pathLst>
              <a:path w="356675" h="1270000">
                <a:moveTo>
                  <a:pt x="0" y="0"/>
                </a:moveTo>
                <a:cubicBezTo>
                  <a:pt x="170391" y="173566"/>
                  <a:pt x="340783" y="347133"/>
                  <a:pt x="355600" y="558800"/>
                </a:cubicBezTo>
                <a:cubicBezTo>
                  <a:pt x="370417" y="770467"/>
                  <a:pt x="229658" y="1020233"/>
                  <a:pt x="88900" y="1270000"/>
                </a:cubicBezTo>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152A1559-3CE6-A242-B0CE-F009622A571D}"/>
              </a:ext>
            </a:extLst>
          </p:cNvPr>
          <p:cNvCxnSpPr>
            <a:stCxn id="25" idx="1"/>
          </p:cNvCxnSpPr>
          <p:nvPr/>
        </p:nvCxnSpPr>
        <p:spPr>
          <a:xfrm flipV="1">
            <a:off x="3899970" y="2633663"/>
            <a:ext cx="824431" cy="485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D36ABAF3-30DB-C545-8134-373AA3E676BF}"/>
              </a:ext>
            </a:extLst>
          </p:cNvPr>
          <p:cNvCxnSpPr/>
          <p:nvPr/>
        </p:nvCxnSpPr>
        <p:spPr>
          <a:xfrm flipV="1">
            <a:off x="3899970" y="4260767"/>
            <a:ext cx="824431" cy="485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E3D03398-17A9-4844-B010-D874CB5FE640}"/>
              </a:ext>
            </a:extLst>
          </p:cNvPr>
          <p:cNvCxnSpPr/>
          <p:nvPr/>
        </p:nvCxnSpPr>
        <p:spPr>
          <a:xfrm flipV="1">
            <a:off x="3902085" y="5801242"/>
            <a:ext cx="824431" cy="485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7A18C4B9-F45D-C045-B246-8F75A021E2A6}"/>
                  </a:ext>
                </a:extLst>
              </p:cNvPr>
              <p:cNvSpPr/>
              <p:nvPr/>
            </p:nvSpPr>
            <p:spPr>
              <a:xfrm>
                <a:off x="5343935" y="2816312"/>
                <a:ext cx="2871684" cy="7958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charset="0"/>
                            </a:rPr>
                            <m:t>𝑖</m:t>
                          </m:r>
                          <m:r>
                            <a:rPr lang="en-US" i="1">
                              <a:latin typeface="Cambria Math" panose="02040503050406030204" pitchFamily="18" charset="0"/>
                            </a:rPr>
                            <m:t>,1</m:t>
                          </m:r>
                        </m:sub>
                      </m:sSub>
                      <m:r>
                        <a:rPr lang="en-US">
                          <a:latin typeface="Cambria Math" charset="0"/>
                        </a:rPr>
                        <m:t>=</m:t>
                      </m:r>
                      <m:nary>
                        <m:naryPr>
                          <m:chr m:val="∑"/>
                          <m:limLoc m:val="undOvr"/>
                          <m:supHide m:val="on"/>
                          <m:ctrlPr>
                            <a:rPr lang="en-US" i="1">
                              <a:latin typeface="Cambria Math" panose="02040503050406030204" pitchFamily="18" charset="0"/>
                            </a:rPr>
                          </m:ctrlPr>
                        </m:naryPr>
                        <m:sub>
                          <m:r>
                            <a:rPr lang="en-US" i="1">
                              <a:latin typeface="Cambria Math" charset="0"/>
                            </a:rPr>
                            <m:t>𝑗</m:t>
                          </m:r>
                        </m:sub>
                        <m:sup/>
                        <m:e>
                          <m:d>
                            <m:dPr>
                              <m:begChr m:val=""/>
                              <m:ctrlPr>
                                <a:rPr lang="en-US" i="1">
                                  <a:latin typeface="Cambria Math" panose="02040503050406030204" pitchFamily="18" charset="0"/>
                                </a:rPr>
                              </m:ctrlPr>
                            </m:dP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charset="0"/>
                                        </a:rPr>
                                        <m:t>𝛽</m:t>
                                      </m:r>
                                    </m:e>
                                  </m:acc>
                                </m:e>
                                <m:sub>
                                  <m:r>
                                    <a:rPr lang="en-US" i="1">
                                      <a:latin typeface="Cambria Math" charset="0"/>
                                    </a:rPr>
                                    <m:t>𝑗</m:t>
                                  </m:r>
                                </m:sub>
                              </m:sSub>
                              <m:sSub>
                                <m:sSubPr>
                                  <m:ctrlPr>
                                    <a:rPr lang="en-US" i="1">
                                      <a:latin typeface="Cambria Math" panose="02040503050406030204" pitchFamily="18" charset="0"/>
                                    </a:rPr>
                                  </m:ctrlPr>
                                </m:sSubPr>
                                <m:e>
                                  <m:r>
                                    <a:rPr lang="en-US" i="1">
                                      <a:latin typeface="Cambria Math" charset="0"/>
                                    </a:rPr>
                                    <m:t>𝑥</m:t>
                                  </m:r>
                                </m:e>
                                <m:sub>
                                  <m:r>
                                    <a:rPr lang="en-US" i="1">
                                      <a:latin typeface="Cambria Math" charset="0"/>
                                    </a:rPr>
                                    <m:t>𝑖𝑗</m:t>
                                  </m:r>
                                </m:sub>
                              </m:sSub>
                              <m:r>
                                <a:rPr lang="en-US" i="1">
                                  <a:latin typeface="Cambria Math" charset="0"/>
                                </a:rPr>
                                <m:t>𝐼</m:t>
                              </m:r>
                              <m:r>
                                <a:rPr lang="en-US">
                                  <a:latin typeface="Cambria Math" charset="0"/>
                                </a:rPr>
                                <m:t>(</m:t>
                              </m:r>
                              <m:sSub>
                                <m:sSubPr>
                                  <m:ctrlPr>
                                    <a:rPr lang="en-US" i="1">
                                      <a:latin typeface="Cambria Math" panose="02040503050406030204" pitchFamily="18" charset="0"/>
                                    </a:rPr>
                                  </m:ctrlPr>
                                </m:sSubPr>
                                <m:e>
                                  <m:r>
                                    <a:rPr lang="en-US" i="1">
                                      <a:latin typeface="Cambria Math" charset="0"/>
                                    </a:rPr>
                                    <m:t>𝛼</m:t>
                                  </m:r>
                                </m:e>
                                <m:sub>
                                  <m:r>
                                    <a:rPr lang="en-US" i="1">
                                      <a:latin typeface="Cambria Math" panose="02040503050406030204" pitchFamily="18" charset="0"/>
                                    </a:rPr>
                                    <m:t>1</m:t>
                                  </m:r>
                                </m:sub>
                              </m:sSub>
                              <m:r>
                                <a:rPr lang="en-US">
                                  <a:latin typeface="Cambria Math" charset="0"/>
                                </a:rPr>
                                <m:t>&lt;</m:t>
                              </m:r>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charset="0"/>
                                        </a:rPr>
                                        <m:t>𝛽</m:t>
                                      </m:r>
                                    </m:e>
                                  </m:acc>
                                </m:e>
                                <m:sub>
                                  <m:r>
                                    <a:rPr lang="en-US" i="1">
                                      <a:latin typeface="Cambria Math" charset="0"/>
                                    </a:rPr>
                                    <m:t>𝑗</m:t>
                                  </m:r>
                                </m:sub>
                              </m:sSub>
                              <m:r>
                                <a:rPr lang="en-US" i="1">
                                  <a:latin typeface="Cambria Math" panose="02040503050406030204" pitchFamily="18" charset="0"/>
                                </a:rPr>
                                <m:t>|</m:t>
                              </m:r>
                            </m:e>
                          </m:d>
                        </m:e>
                      </m:nary>
                    </m:oMath>
                  </m:oMathPara>
                </a14:m>
                <a:endParaRPr lang="en-US" dirty="0"/>
              </a:p>
            </p:txBody>
          </p:sp>
        </mc:Choice>
        <mc:Fallback xmlns="">
          <p:sp>
            <p:nvSpPr>
              <p:cNvPr id="32" name="Rectangle 31">
                <a:extLst>
                  <a:ext uri="{FF2B5EF4-FFF2-40B4-BE49-F238E27FC236}">
                    <a16:creationId xmlns:a16="http://schemas.microsoft.com/office/drawing/2014/main" id="{7A18C4B9-F45D-C045-B246-8F75A021E2A6}"/>
                  </a:ext>
                </a:extLst>
              </p:cNvPr>
              <p:cNvSpPr>
                <a:spLocks noRot="1" noChangeAspect="1" noMove="1" noResize="1" noEditPoints="1" noAdjustHandles="1" noChangeArrowheads="1" noChangeShapeType="1" noTextEdit="1"/>
              </p:cNvSpPr>
              <p:nvPr/>
            </p:nvSpPr>
            <p:spPr>
              <a:xfrm>
                <a:off x="3819935" y="2816311"/>
                <a:ext cx="2871684" cy="795859"/>
              </a:xfrm>
              <a:prstGeom prst="rect">
                <a:avLst/>
              </a:prstGeom>
              <a:blipFill>
                <a:blip r:embed="rId3"/>
                <a:stretch>
                  <a:fillRect l="-3084" t="-117460" r="-11013" b="-1603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04757C01-173C-4840-8E45-48E1E7F34A7F}"/>
                  </a:ext>
                </a:extLst>
              </p:cNvPr>
              <p:cNvSpPr/>
              <p:nvPr/>
            </p:nvSpPr>
            <p:spPr>
              <a:xfrm>
                <a:off x="5343936" y="4512373"/>
                <a:ext cx="3418243" cy="7958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charset="0"/>
                            </a:rPr>
                            <m:t>𝑖</m:t>
                          </m:r>
                          <m:r>
                            <a:rPr lang="en-US" i="1">
                              <a:latin typeface="Cambria Math" panose="02040503050406030204" pitchFamily="18" charset="0"/>
                            </a:rPr>
                            <m:t>,2</m:t>
                          </m:r>
                        </m:sub>
                      </m:sSub>
                      <m:r>
                        <a:rPr lang="en-US">
                          <a:latin typeface="Cambria Math" charset="0"/>
                        </a:rPr>
                        <m:t>=</m:t>
                      </m:r>
                      <m:nary>
                        <m:naryPr>
                          <m:chr m:val="∑"/>
                          <m:limLoc m:val="undOvr"/>
                          <m:supHide m:val="on"/>
                          <m:ctrlPr>
                            <a:rPr lang="en-US" i="1">
                              <a:latin typeface="Cambria Math" panose="02040503050406030204" pitchFamily="18" charset="0"/>
                            </a:rPr>
                          </m:ctrlPr>
                        </m:naryPr>
                        <m:sub>
                          <m:r>
                            <a:rPr lang="en-US" i="1">
                              <a:latin typeface="Cambria Math" charset="0"/>
                            </a:rPr>
                            <m:t>𝑗</m:t>
                          </m:r>
                        </m:sub>
                        <m:sup/>
                        <m:e>
                          <m:d>
                            <m:dPr>
                              <m:begChr m:val=""/>
                              <m:ctrlPr>
                                <a:rPr lang="en-US" i="1">
                                  <a:latin typeface="Cambria Math" panose="02040503050406030204" pitchFamily="18" charset="0"/>
                                </a:rPr>
                              </m:ctrlPr>
                            </m:dP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charset="0"/>
                                        </a:rPr>
                                        <m:t>𝛽</m:t>
                                      </m:r>
                                    </m:e>
                                  </m:acc>
                                </m:e>
                                <m:sub>
                                  <m:r>
                                    <a:rPr lang="en-US" i="1">
                                      <a:latin typeface="Cambria Math" charset="0"/>
                                    </a:rPr>
                                    <m:t>𝑗</m:t>
                                  </m:r>
                                </m:sub>
                              </m:sSub>
                              <m:sSub>
                                <m:sSubPr>
                                  <m:ctrlPr>
                                    <a:rPr lang="en-US" i="1">
                                      <a:latin typeface="Cambria Math" panose="02040503050406030204" pitchFamily="18" charset="0"/>
                                    </a:rPr>
                                  </m:ctrlPr>
                                </m:sSubPr>
                                <m:e>
                                  <m:r>
                                    <a:rPr lang="en-US" i="1">
                                      <a:latin typeface="Cambria Math" charset="0"/>
                                    </a:rPr>
                                    <m:t>𝑥</m:t>
                                  </m:r>
                                </m:e>
                                <m:sub>
                                  <m:r>
                                    <a:rPr lang="en-US" i="1">
                                      <a:latin typeface="Cambria Math" charset="0"/>
                                    </a:rPr>
                                    <m:t>𝑖𝑗</m:t>
                                  </m:r>
                                </m:sub>
                              </m:sSub>
                              <m:r>
                                <a:rPr lang="en-US" i="1">
                                  <a:latin typeface="Cambria Math" charset="0"/>
                                </a:rPr>
                                <m:t>𝐼</m:t>
                              </m:r>
                              <m:r>
                                <a:rPr lang="en-US">
                                  <a:latin typeface="Cambria Math" charset="0"/>
                                </a:rPr>
                                <m:t>(</m:t>
                              </m:r>
                              <m:sSub>
                                <m:sSubPr>
                                  <m:ctrlPr>
                                    <a:rPr lang="en-US" i="1">
                                      <a:latin typeface="Cambria Math" panose="02040503050406030204" pitchFamily="18" charset="0"/>
                                    </a:rPr>
                                  </m:ctrlPr>
                                </m:sSubPr>
                                <m:e>
                                  <m:r>
                                    <a:rPr lang="en-US" i="1">
                                      <a:latin typeface="Cambria Math" charset="0"/>
                                    </a:rPr>
                                    <m:t>𝛼</m:t>
                                  </m:r>
                                </m:e>
                                <m:sub>
                                  <m:r>
                                    <a:rPr lang="en-US" i="1">
                                      <a:latin typeface="Cambria Math" panose="02040503050406030204" pitchFamily="18" charset="0"/>
                                    </a:rPr>
                                    <m:t>2</m:t>
                                  </m:r>
                                </m:sub>
                              </m:sSub>
                              <m:r>
                                <a:rPr lang="en-US">
                                  <a:latin typeface="Cambria Math" charset="0"/>
                                </a:rPr>
                                <m:t>&lt;</m:t>
                              </m:r>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charset="0"/>
                                        </a:rPr>
                                        <m:t>𝛽</m:t>
                                      </m:r>
                                    </m:e>
                                  </m:acc>
                                </m:e>
                                <m:sub>
                                  <m:r>
                                    <a:rPr lang="en-US" i="1">
                                      <a:latin typeface="Cambria Math" charset="0"/>
                                    </a:rPr>
                                    <m:t>𝑗</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&lt;</m:t>
                                  </m:r>
                                  <m:r>
                                    <a:rPr lang="en-US" i="1">
                                      <a:latin typeface="Cambria Math" charset="0"/>
                                    </a:rPr>
                                    <m:t>𝛼</m:t>
                                  </m:r>
                                </m:e>
                                <m:sub>
                                  <m:r>
                                    <a:rPr lang="en-US" i="1">
                                      <a:latin typeface="Cambria Math" panose="02040503050406030204" pitchFamily="18" charset="0"/>
                                    </a:rPr>
                                    <m:t>1</m:t>
                                  </m:r>
                                </m:sub>
                              </m:sSub>
                            </m:e>
                          </m:d>
                        </m:e>
                      </m:nary>
                    </m:oMath>
                  </m:oMathPara>
                </a14:m>
                <a:endParaRPr lang="en-US" dirty="0"/>
              </a:p>
            </p:txBody>
          </p:sp>
        </mc:Choice>
        <mc:Fallback xmlns="">
          <p:sp>
            <p:nvSpPr>
              <p:cNvPr id="33" name="Rectangle 32">
                <a:extLst>
                  <a:ext uri="{FF2B5EF4-FFF2-40B4-BE49-F238E27FC236}">
                    <a16:creationId xmlns:a16="http://schemas.microsoft.com/office/drawing/2014/main" id="{04757C01-173C-4840-8E45-48E1E7F34A7F}"/>
                  </a:ext>
                </a:extLst>
              </p:cNvPr>
              <p:cNvSpPr>
                <a:spLocks noRot="1" noChangeAspect="1" noMove="1" noResize="1" noEditPoints="1" noAdjustHandles="1" noChangeArrowheads="1" noChangeShapeType="1" noTextEdit="1"/>
              </p:cNvSpPr>
              <p:nvPr/>
            </p:nvSpPr>
            <p:spPr>
              <a:xfrm>
                <a:off x="3819935" y="4512372"/>
                <a:ext cx="3418243" cy="795859"/>
              </a:xfrm>
              <a:prstGeom prst="rect">
                <a:avLst/>
              </a:prstGeom>
              <a:blipFill>
                <a:blip r:embed="rId4"/>
                <a:stretch>
                  <a:fillRect l="-2593" t="-115625" r="-9259" b="-1578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DD67F4DC-82EB-1F40-8CFF-64B3313A7D84}"/>
                  </a:ext>
                </a:extLst>
              </p:cNvPr>
              <p:cNvSpPr/>
              <p:nvPr/>
            </p:nvSpPr>
            <p:spPr>
              <a:xfrm>
                <a:off x="5343935" y="5944117"/>
                <a:ext cx="2871684" cy="7958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charset="0"/>
                            </a:rPr>
                            <m:t>𝑖</m:t>
                          </m:r>
                          <m:r>
                            <a:rPr lang="en-US" i="1">
                              <a:latin typeface="Cambria Math" panose="02040503050406030204" pitchFamily="18" charset="0"/>
                            </a:rPr>
                            <m:t>,3</m:t>
                          </m:r>
                        </m:sub>
                      </m:sSub>
                      <m:r>
                        <a:rPr lang="en-US">
                          <a:latin typeface="Cambria Math" charset="0"/>
                        </a:rPr>
                        <m:t>=</m:t>
                      </m:r>
                      <m:nary>
                        <m:naryPr>
                          <m:chr m:val="∑"/>
                          <m:limLoc m:val="undOvr"/>
                          <m:supHide m:val="on"/>
                          <m:ctrlPr>
                            <a:rPr lang="en-US" i="1">
                              <a:latin typeface="Cambria Math" panose="02040503050406030204" pitchFamily="18" charset="0"/>
                            </a:rPr>
                          </m:ctrlPr>
                        </m:naryPr>
                        <m:sub>
                          <m:r>
                            <a:rPr lang="en-US" i="1">
                              <a:latin typeface="Cambria Math" charset="0"/>
                            </a:rPr>
                            <m:t>𝑗</m:t>
                          </m:r>
                        </m:sub>
                        <m:sup/>
                        <m:e>
                          <m:d>
                            <m:dPr>
                              <m:begChr m:val=""/>
                              <m:ctrlPr>
                                <a:rPr lang="en-US" i="1">
                                  <a:latin typeface="Cambria Math" panose="02040503050406030204" pitchFamily="18" charset="0"/>
                                </a:rPr>
                              </m:ctrlPr>
                            </m:dP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charset="0"/>
                                        </a:rPr>
                                        <m:t>𝛽</m:t>
                                      </m:r>
                                    </m:e>
                                  </m:acc>
                                </m:e>
                                <m:sub>
                                  <m:r>
                                    <a:rPr lang="en-US" i="1">
                                      <a:latin typeface="Cambria Math" charset="0"/>
                                    </a:rPr>
                                    <m:t>𝑗</m:t>
                                  </m:r>
                                </m:sub>
                              </m:sSub>
                              <m:sSub>
                                <m:sSubPr>
                                  <m:ctrlPr>
                                    <a:rPr lang="en-US" i="1">
                                      <a:latin typeface="Cambria Math" panose="02040503050406030204" pitchFamily="18" charset="0"/>
                                    </a:rPr>
                                  </m:ctrlPr>
                                </m:sSubPr>
                                <m:e>
                                  <m:r>
                                    <a:rPr lang="en-US" i="1">
                                      <a:latin typeface="Cambria Math" charset="0"/>
                                    </a:rPr>
                                    <m:t>𝑥</m:t>
                                  </m:r>
                                </m:e>
                                <m:sub>
                                  <m:r>
                                    <a:rPr lang="en-US" i="1">
                                      <a:latin typeface="Cambria Math" charset="0"/>
                                    </a:rPr>
                                    <m:t>𝑖𝑗</m:t>
                                  </m:r>
                                </m:sub>
                              </m:sSub>
                              <m:r>
                                <a:rPr lang="en-US" i="1">
                                  <a:latin typeface="Cambria Math" charset="0"/>
                                </a:rPr>
                                <m:t>𝐼</m:t>
                              </m:r>
                              <m:r>
                                <a:rPr lang="en-US">
                                  <a:latin typeface="Cambria Math" charset="0"/>
                                </a:rPr>
                                <m:t>(</m:t>
                              </m:r>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charset="0"/>
                                        </a:rPr>
                                        <m:t>𝛽</m:t>
                                      </m:r>
                                    </m:e>
                                  </m:acc>
                                </m:e>
                                <m:sub>
                                  <m:r>
                                    <a:rPr lang="en-US" i="1">
                                      <a:latin typeface="Cambria Math" charset="0"/>
                                    </a:rPr>
                                    <m:t>𝑗</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&lt;</m:t>
                                  </m:r>
                                  <m:r>
                                    <a:rPr lang="en-US" i="1">
                                      <a:latin typeface="Cambria Math" charset="0"/>
                                    </a:rPr>
                                    <m:t>𝛼</m:t>
                                  </m:r>
                                </m:e>
                                <m:sub>
                                  <m:r>
                                    <a:rPr lang="en-US" i="1">
                                      <a:latin typeface="Cambria Math" panose="02040503050406030204" pitchFamily="18" charset="0"/>
                                    </a:rPr>
                                    <m:t>1</m:t>
                                  </m:r>
                                </m:sub>
                              </m:sSub>
                            </m:e>
                          </m:d>
                        </m:e>
                      </m:nary>
                    </m:oMath>
                  </m:oMathPara>
                </a14:m>
                <a:endParaRPr lang="en-US" dirty="0"/>
              </a:p>
            </p:txBody>
          </p:sp>
        </mc:Choice>
        <mc:Fallback xmlns="">
          <p:sp>
            <p:nvSpPr>
              <p:cNvPr id="34" name="Rectangle 33">
                <a:extLst>
                  <a:ext uri="{FF2B5EF4-FFF2-40B4-BE49-F238E27FC236}">
                    <a16:creationId xmlns:a16="http://schemas.microsoft.com/office/drawing/2014/main" id="{DD67F4DC-82EB-1F40-8CFF-64B3313A7D84}"/>
                  </a:ext>
                </a:extLst>
              </p:cNvPr>
              <p:cNvSpPr>
                <a:spLocks noRot="1" noChangeAspect="1" noMove="1" noResize="1" noEditPoints="1" noAdjustHandles="1" noChangeArrowheads="1" noChangeShapeType="1" noTextEdit="1"/>
              </p:cNvSpPr>
              <p:nvPr/>
            </p:nvSpPr>
            <p:spPr>
              <a:xfrm>
                <a:off x="3819935" y="5944116"/>
                <a:ext cx="2871684" cy="795859"/>
              </a:xfrm>
              <a:prstGeom prst="rect">
                <a:avLst/>
              </a:prstGeom>
              <a:blipFill>
                <a:blip r:embed="rId5"/>
                <a:stretch>
                  <a:fillRect l="-3084" t="-119048" r="-11013" b="-158730"/>
                </a:stretch>
              </a:blipFill>
            </p:spPr>
            <p:txBody>
              <a:bodyPr/>
              <a:lstStyle/>
              <a:p>
                <a:r>
                  <a:rPr lang="en-US">
                    <a:noFill/>
                  </a:rPr>
                  <a:t> </a:t>
                </a:r>
              </a:p>
            </p:txBody>
          </p:sp>
        </mc:Fallback>
      </mc:AlternateContent>
    </p:spTree>
    <p:extLst>
      <p:ext uri="{BB962C8B-B14F-4D97-AF65-F5344CB8AC3E}">
        <p14:creationId xmlns:p14="http://schemas.microsoft.com/office/powerpoint/2010/main" val="883071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7109D-18E5-F144-832A-DDC6BB10A14A}"/>
              </a:ext>
            </a:extLst>
          </p:cNvPr>
          <p:cNvSpPr>
            <a:spLocks noGrp="1"/>
          </p:cNvSpPr>
          <p:nvPr>
            <p:ph type="title"/>
          </p:nvPr>
        </p:nvSpPr>
        <p:spPr>
          <a:xfrm>
            <a:off x="1981200" y="274638"/>
            <a:ext cx="8317266" cy="1143000"/>
          </a:xfrm>
        </p:spPr>
        <p:txBody>
          <a:bodyPr>
            <a:normAutofit/>
          </a:bodyPr>
          <a:lstStyle/>
          <a:p>
            <a:r>
              <a:rPr lang="en-US" sz="3200" dirty="0"/>
              <a:t>Piecewise linear interpolation on shrinkage curve</a:t>
            </a:r>
          </a:p>
        </p:txBody>
      </p:sp>
      <p:cxnSp>
        <p:nvCxnSpPr>
          <p:cNvPr id="27" name="Straight Connector 26">
            <a:extLst>
              <a:ext uri="{FF2B5EF4-FFF2-40B4-BE49-F238E27FC236}">
                <a16:creationId xmlns:a16="http://schemas.microsoft.com/office/drawing/2014/main" id="{08C7010E-2391-BE41-B996-14DB219D552E}"/>
              </a:ext>
            </a:extLst>
          </p:cNvPr>
          <p:cNvCxnSpPr/>
          <p:nvPr/>
        </p:nvCxnSpPr>
        <p:spPr>
          <a:xfrm>
            <a:off x="6778252" y="1425129"/>
            <a:ext cx="21905" cy="3404111"/>
          </a:xfrm>
          <a:prstGeom prst="line">
            <a:avLst/>
          </a:prstGeom>
          <a:ln w="28575">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C5C49034-FBBA-0C40-A32A-A074CDAAA490}"/>
              </a:ext>
            </a:extLst>
          </p:cNvPr>
          <p:cNvCxnSpPr/>
          <p:nvPr/>
        </p:nvCxnSpPr>
        <p:spPr>
          <a:xfrm>
            <a:off x="6370365" y="4453705"/>
            <a:ext cx="3950360" cy="0"/>
          </a:xfrm>
          <a:prstGeom prst="line">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0" name="Freeform 29">
            <a:extLst>
              <a:ext uri="{FF2B5EF4-FFF2-40B4-BE49-F238E27FC236}">
                <a16:creationId xmlns:a16="http://schemas.microsoft.com/office/drawing/2014/main" id="{228D25D3-1BF6-804E-982E-13A9814D36D4}"/>
              </a:ext>
            </a:extLst>
          </p:cNvPr>
          <p:cNvSpPr/>
          <p:nvPr/>
        </p:nvSpPr>
        <p:spPr>
          <a:xfrm>
            <a:off x="6835584" y="1697651"/>
            <a:ext cx="3462883" cy="2760038"/>
          </a:xfrm>
          <a:custGeom>
            <a:avLst/>
            <a:gdLst>
              <a:gd name="connsiteX0" fmla="*/ 0 w 4071937"/>
              <a:gd name="connsiteY0" fmla="*/ 3729038 h 3766269"/>
              <a:gd name="connsiteX1" fmla="*/ 785812 w 4071937"/>
              <a:gd name="connsiteY1" fmla="*/ 3671888 h 3766269"/>
              <a:gd name="connsiteX2" fmla="*/ 1771650 w 4071937"/>
              <a:gd name="connsiteY2" fmla="*/ 2914650 h 3766269"/>
              <a:gd name="connsiteX3" fmla="*/ 2443162 w 4071937"/>
              <a:gd name="connsiteY3" fmla="*/ 1485900 h 3766269"/>
              <a:gd name="connsiteX4" fmla="*/ 4071937 w 4071937"/>
              <a:gd name="connsiteY4" fmla="*/ 0 h 3766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1937" h="3766269">
                <a:moveTo>
                  <a:pt x="0" y="3729038"/>
                </a:moveTo>
                <a:cubicBezTo>
                  <a:pt x="245268" y="3768328"/>
                  <a:pt x="490537" y="3807619"/>
                  <a:pt x="785812" y="3671888"/>
                </a:cubicBezTo>
                <a:cubicBezTo>
                  <a:pt x="1081087" y="3536157"/>
                  <a:pt x="1495425" y="3278981"/>
                  <a:pt x="1771650" y="2914650"/>
                </a:cubicBezTo>
                <a:cubicBezTo>
                  <a:pt x="2047875" y="2550319"/>
                  <a:pt x="2059781" y="1971675"/>
                  <a:pt x="2443162" y="1485900"/>
                </a:cubicBezTo>
                <a:cubicBezTo>
                  <a:pt x="2826543" y="1000125"/>
                  <a:pt x="3802856" y="245269"/>
                  <a:pt x="4071937" y="0"/>
                </a:cubicBezTo>
              </a:path>
            </a:pathLst>
          </a:cu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Rectangle 33">
            <a:extLst>
              <a:ext uri="{FF2B5EF4-FFF2-40B4-BE49-F238E27FC236}">
                <a16:creationId xmlns:a16="http://schemas.microsoft.com/office/drawing/2014/main" id="{2F834A96-7E17-6049-861C-7A3AB1229088}"/>
              </a:ext>
            </a:extLst>
          </p:cNvPr>
          <p:cNvSpPr/>
          <p:nvPr/>
        </p:nvSpPr>
        <p:spPr>
          <a:xfrm rot="16200000">
            <a:off x="5274007" y="2784786"/>
            <a:ext cx="2439770" cy="369332"/>
          </a:xfrm>
          <a:prstGeom prst="rect">
            <a:avLst/>
          </a:prstGeom>
        </p:spPr>
        <p:txBody>
          <a:bodyPr wrap="none">
            <a:spAutoFit/>
          </a:bodyPr>
          <a:lstStyle/>
          <a:p>
            <a:r>
              <a:rPr lang="en-US" dirty="0"/>
              <a:t>Re-weighted effect sizes</a:t>
            </a:r>
          </a:p>
        </p:txBody>
      </p:sp>
      <p:cxnSp>
        <p:nvCxnSpPr>
          <p:cNvPr id="21" name="Straight Connector 20">
            <a:extLst>
              <a:ext uri="{FF2B5EF4-FFF2-40B4-BE49-F238E27FC236}">
                <a16:creationId xmlns:a16="http://schemas.microsoft.com/office/drawing/2014/main" id="{BD31F5AF-DE64-0E4A-8A5E-66CBD5B5BC08}"/>
              </a:ext>
            </a:extLst>
          </p:cNvPr>
          <p:cNvCxnSpPr>
            <a:cxnSpLocks/>
          </p:cNvCxnSpPr>
          <p:nvPr/>
        </p:nvCxnSpPr>
        <p:spPr>
          <a:xfrm flipV="1">
            <a:off x="7412533" y="4031101"/>
            <a:ext cx="818965" cy="272714"/>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0CE5715-5595-B347-8CB3-4C515FE83DA5}"/>
              </a:ext>
            </a:extLst>
          </p:cNvPr>
          <p:cNvCxnSpPr>
            <a:cxnSpLocks/>
          </p:cNvCxnSpPr>
          <p:nvPr/>
        </p:nvCxnSpPr>
        <p:spPr>
          <a:xfrm flipV="1">
            <a:off x="8231497" y="2988362"/>
            <a:ext cx="804364" cy="52939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0ADF051D-262C-A34D-A14F-112B83B72142}"/>
              </a:ext>
            </a:extLst>
          </p:cNvPr>
          <p:cNvCxnSpPr>
            <a:cxnSpLocks/>
          </p:cNvCxnSpPr>
          <p:nvPr/>
        </p:nvCxnSpPr>
        <p:spPr>
          <a:xfrm flipV="1">
            <a:off x="9039407" y="1897499"/>
            <a:ext cx="791437" cy="62564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6C79397C-34B3-3749-90F4-204C72334186}"/>
              </a:ext>
            </a:extLst>
          </p:cNvPr>
          <p:cNvCxnSpPr>
            <a:cxnSpLocks/>
          </p:cNvCxnSpPr>
          <p:nvPr/>
        </p:nvCxnSpPr>
        <p:spPr>
          <a:xfrm flipV="1">
            <a:off x="9844569" y="1462751"/>
            <a:ext cx="802197" cy="579126"/>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A0AD2452-0115-6C41-8F59-9F75471F340A}"/>
              </a:ext>
            </a:extLst>
          </p:cNvPr>
          <p:cNvCxnSpPr/>
          <p:nvPr/>
        </p:nvCxnSpPr>
        <p:spPr>
          <a:xfrm>
            <a:off x="6788062" y="4407492"/>
            <a:ext cx="608040" cy="1101"/>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B2C2350E-D20B-144C-8091-BAEE3F592BF7}"/>
              </a:ext>
            </a:extLst>
          </p:cNvPr>
          <p:cNvPicPr>
            <a:picLocks noChangeAspect="1"/>
          </p:cNvPicPr>
          <p:nvPr/>
        </p:nvPicPr>
        <p:blipFill rotWithShape="1">
          <a:blip r:embed="rId3"/>
          <a:srcRect t="-1" b="38274"/>
          <a:stretch/>
        </p:blipFill>
        <p:spPr>
          <a:xfrm>
            <a:off x="1817913" y="1156381"/>
            <a:ext cx="4241778" cy="3349915"/>
          </a:xfrm>
          <a:prstGeom prst="rect">
            <a:avLst/>
          </a:prstGeom>
        </p:spPr>
      </p:pic>
      <p:grpSp>
        <p:nvGrpSpPr>
          <p:cNvPr id="15" name="Group 14">
            <a:extLst>
              <a:ext uri="{FF2B5EF4-FFF2-40B4-BE49-F238E27FC236}">
                <a16:creationId xmlns:a16="http://schemas.microsoft.com/office/drawing/2014/main" id="{E2E8991E-0442-B64F-974E-D0B217E1AE21}"/>
              </a:ext>
            </a:extLst>
          </p:cNvPr>
          <p:cNvGrpSpPr/>
          <p:nvPr/>
        </p:nvGrpSpPr>
        <p:grpSpPr>
          <a:xfrm>
            <a:off x="2546430" y="4709296"/>
            <a:ext cx="356616" cy="665306"/>
            <a:chOff x="374904" y="4033157"/>
            <a:chExt cx="356616" cy="665306"/>
          </a:xfrm>
        </p:grpSpPr>
        <p:sp>
          <p:nvSpPr>
            <p:cNvPr id="16" name="Rectangle 15">
              <a:extLst>
                <a:ext uri="{FF2B5EF4-FFF2-40B4-BE49-F238E27FC236}">
                  <a16:creationId xmlns:a16="http://schemas.microsoft.com/office/drawing/2014/main" id="{110A1779-4B72-F143-9EE2-6BF3366D3BC7}"/>
                </a:ext>
              </a:extLst>
            </p:cNvPr>
            <p:cNvSpPr/>
            <p:nvPr/>
          </p:nvSpPr>
          <p:spPr>
            <a:xfrm>
              <a:off x="457200" y="4196443"/>
              <a:ext cx="195943" cy="366812"/>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B9577829-C70E-1141-8ABF-D6C076A59F03}"/>
                </a:ext>
              </a:extLst>
            </p:cNvPr>
            <p:cNvCxnSpPr>
              <a:endCxn id="16" idx="0"/>
            </p:cNvCxnSpPr>
            <p:nvPr/>
          </p:nvCxnSpPr>
          <p:spPr>
            <a:xfrm>
              <a:off x="555171" y="4033157"/>
              <a:ext cx="1" cy="1632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7D531DE-D7B9-C74B-8F9D-A42CF95CF7C3}"/>
                </a:ext>
              </a:extLst>
            </p:cNvPr>
            <p:cNvCxnSpPr>
              <a:stCxn id="16" idx="2"/>
            </p:cNvCxnSpPr>
            <p:nvPr/>
          </p:nvCxnSpPr>
          <p:spPr>
            <a:xfrm flipH="1">
              <a:off x="555171" y="4563255"/>
              <a:ext cx="1" cy="13520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8C2FDAB0-5C6B-9540-BF12-B2356EFB07CF}"/>
                </a:ext>
              </a:extLst>
            </p:cNvPr>
            <p:cNvCxnSpPr/>
            <p:nvPr/>
          </p:nvCxnSpPr>
          <p:spPr>
            <a:xfrm>
              <a:off x="374904" y="4368873"/>
              <a:ext cx="356616"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84D4512E-E74C-1B44-A6B3-FF6267FC00A5}"/>
              </a:ext>
            </a:extLst>
          </p:cNvPr>
          <p:cNvGrpSpPr/>
          <p:nvPr/>
        </p:nvGrpSpPr>
        <p:grpSpPr>
          <a:xfrm>
            <a:off x="2052654" y="4730186"/>
            <a:ext cx="356616" cy="665306"/>
            <a:chOff x="808852" y="4196443"/>
            <a:chExt cx="356616" cy="665306"/>
          </a:xfrm>
        </p:grpSpPr>
        <p:sp>
          <p:nvSpPr>
            <p:cNvPr id="25" name="Rectangle 24">
              <a:extLst>
                <a:ext uri="{FF2B5EF4-FFF2-40B4-BE49-F238E27FC236}">
                  <a16:creationId xmlns:a16="http://schemas.microsoft.com/office/drawing/2014/main" id="{D96E1195-3F05-B748-AC7D-8615E37EF652}"/>
                </a:ext>
              </a:extLst>
            </p:cNvPr>
            <p:cNvSpPr/>
            <p:nvPr/>
          </p:nvSpPr>
          <p:spPr>
            <a:xfrm>
              <a:off x="891148" y="4359729"/>
              <a:ext cx="195943" cy="36681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AE74CEF8-698D-0F41-BB83-AE2DEE609BEB}"/>
                </a:ext>
              </a:extLst>
            </p:cNvPr>
            <p:cNvCxnSpPr>
              <a:endCxn id="25" idx="0"/>
            </p:cNvCxnSpPr>
            <p:nvPr/>
          </p:nvCxnSpPr>
          <p:spPr>
            <a:xfrm>
              <a:off x="989119" y="4196443"/>
              <a:ext cx="1" cy="1632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BE997748-90F9-7D47-A487-8ACFCCA45535}"/>
                </a:ext>
              </a:extLst>
            </p:cNvPr>
            <p:cNvCxnSpPr>
              <a:stCxn id="25" idx="2"/>
            </p:cNvCxnSpPr>
            <p:nvPr/>
          </p:nvCxnSpPr>
          <p:spPr>
            <a:xfrm flipH="1">
              <a:off x="989119" y="4726541"/>
              <a:ext cx="1" cy="135208"/>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630221B8-4477-4741-AE41-65627FA5ABEE}"/>
                </a:ext>
              </a:extLst>
            </p:cNvPr>
            <p:cNvCxnSpPr/>
            <p:nvPr/>
          </p:nvCxnSpPr>
          <p:spPr>
            <a:xfrm>
              <a:off x="808852" y="4532159"/>
              <a:ext cx="356616"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35" name="TextBox 34">
            <a:extLst>
              <a:ext uri="{FF2B5EF4-FFF2-40B4-BE49-F238E27FC236}">
                <a16:creationId xmlns:a16="http://schemas.microsoft.com/office/drawing/2014/main" id="{8A665EFB-AFAD-FF4A-990A-886B869B0B06}"/>
              </a:ext>
            </a:extLst>
          </p:cNvPr>
          <p:cNvSpPr txBox="1"/>
          <p:nvPr/>
        </p:nvSpPr>
        <p:spPr>
          <a:xfrm>
            <a:off x="2455405" y="4345213"/>
            <a:ext cx="630173" cy="338554"/>
          </a:xfrm>
          <a:prstGeom prst="rect">
            <a:avLst/>
          </a:prstGeom>
          <a:noFill/>
        </p:spPr>
        <p:txBody>
          <a:bodyPr wrap="none" rtlCol="0">
            <a:spAutoFit/>
          </a:bodyPr>
          <a:lstStyle/>
          <a:p>
            <a:r>
              <a:rPr lang="en-US" sz="1600" dirty="0"/>
              <a:t>cases</a:t>
            </a:r>
            <a:endParaRPr lang="en-US" sz="1400" dirty="0"/>
          </a:p>
        </p:txBody>
      </p:sp>
      <p:sp>
        <p:nvSpPr>
          <p:cNvPr id="36" name="TextBox 35">
            <a:extLst>
              <a:ext uri="{FF2B5EF4-FFF2-40B4-BE49-F238E27FC236}">
                <a16:creationId xmlns:a16="http://schemas.microsoft.com/office/drawing/2014/main" id="{810FB77F-0AC1-EC49-B55B-C3F102375114}"/>
              </a:ext>
            </a:extLst>
          </p:cNvPr>
          <p:cNvSpPr txBox="1"/>
          <p:nvPr/>
        </p:nvSpPr>
        <p:spPr>
          <a:xfrm>
            <a:off x="1765458" y="4474045"/>
            <a:ext cx="857351" cy="338554"/>
          </a:xfrm>
          <a:prstGeom prst="rect">
            <a:avLst/>
          </a:prstGeom>
          <a:noFill/>
        </p:spPr>
        <p:txBody>
          <a:bodyPr wrap="none" rtlCol="0">
            <a:spAutoFit/>
          </a:bodyPr>
          <a:lstStyle/>
          <a:p>
            <a:r>
              <a:rPr lang="en-US" sz="1600" dirty="0"/>
              <a:t>controls</a:t>
            </a:r>
            <a:endParaRPr lang="en-US" dirty="0"/>
          </a:p>
        </p:txBody>
      </p:sp>
      <p:sp>
        <p:nvSpPr>
          <p:cNvPr id="37" name="TextBox 36">
            <a:extLst>
              <a:ext uri="{FF2B5EF4-FFF2-40B4-BE49-F238E27FC236}">
                <a16:creationId xmlns:a16="http://schemas.microsoft.com/office/drawing/2014/main" id="{3D8AF067-8E4F-B54D-93F8-D3ADE4E2B6BB}"/>
              </a:ext>
            </a:extLst>
          </p:cNvPr>
          <p:cNvSpPr txBox="1"/>
          <p:nvPr/>
        </p:nvSpPr>
        <p:spPr>
          <a:xfrm>
            <a:off x="1886472" y="5501906"/>
            <a:ext cx="1162369" cy="369332"/>
          </a:xfrm>
          <a:prstGeom prst="rect">
            <a:avLst/>
          </a:prstGeom>
          <a:noFill/>
        </p:spPr>
        <p:txBody>
          <a:bodyPr wrap="none" rtlCol="0">
            <a:spAutoFit/>
          </a:bodyPr>
          <a:lstStyle/>
          <a:p>
            <a:r>
              <a:rPr lang="en-US" dirty="0"/>
              <a:t>Partition 1</a:t>
            </a:r>
          </a:p>
        </p:txBody>
      </p:sp>
      <p:grpSp>
        <p:nvGrpSpPr>
          <p:cNvPr id="38" name="Group 37">
            <a:extLst>
              <a:ext uri="{FF2B5EF4-FFF2-40B4-BE49-F238E27FC236}">
                <a16:creationId xmlns:a16="http://schemas.microsoft.com/office/drawing/2014/main" id="{EB89F14F-4E9F-FD4D-B3AD-D8F9D16831D6}"/>
              </a:ext>
            </a:extLst>
          </p:cNvPr>
          <p:cNvGrpSpPr/>
          <p:nvPr/>
        </p:nvGrpSpPr>
        <p:grpSpPr>
          <a:xfrm>
            <a:off x="4592942" y="4502462"/>
            <a:ext cx="356616" cy="665306"/>
            <a:chOff x="374904" y="4033157"/>
            <a:chExt cx="356616" cy="665306"/>
          </a:xfrm>
        </p:grpSpPr>
        <p:sp>
          <p:nvSpPr>
            <p:cNvPr id="39" name="Rectangle 38">
              <a:extLst>
                <a:ext uri="{FF2B5EF4-FFF2-40B4-BE49-F238E27FC236}">
                  <a16:creationId xmlns:a16="http://schemas.microsoft.com/office/drawing/2014/main" id="{5B1C0FF1-5587-DB44-B7E6-6DC3F96DDBEB}"/>
                </a:ext>
              </a:extLst>
            </p:cNvPr>
            <p:cNvSpPr/>
            <p:nvPr/>
          </p:nvSpPr>
          <p:spPr>
            <a:xfrm>
              <a:off x="457200" y="4196443"/>
              <a:ext cx="195943" cy="366812"/>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DB77C9D9-1BAA-5549-9B3A-AA9758391E7E}"/>
                </a:ext>
              </a:extLst>
            </p:cNvPr>
            <p:cNvCxnSpPr>
              <a:endCxn id="39" idx="0"/>
            </p:cNvCxnSpPr>
            <p:nvPr/>
          </p:nvCxnSpPr>
          <p:spPr>
            <a:xfrm>
              <a:off x="555171" y="4033157"/>
              <a:ext cx="1" cy="1632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FA13C1A5-E067-5D4A-8CFA-3EAD547E275F}"/>
                </a:ext>
              </a:extLst>
            </p:cNvPr>
            <p:cNvCxnSpPr>
              <a:stCxn id="39" idx="2"/>
            </p:cNvCxnSpPr>
            <p:nvPr/>
          </p:nvCxnSpPr>
          <p:spPr>
            <a:xfrm flipH="1">
              <a:off x="555171" y="4563255"/>
              <a:ext cx="1" cy="135208"/>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26F6D2B3-DCDB-DF42-A607-D22E1F41E7ED}"/>
                </a:ext>
              </a:extLst>
            </p:cNvPr>
            <p:cNvCxnSpPr/>
            <p:nvPr/>
          </p:nvCxnSpPr>
          <p:spPr>
            <a:xfrm>
              <a:off x="374904" y="4368873"/>
              <a:ext cx="356616"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3" name="Group 42">
            <a:extLst>
              <a:ext uri="{FF2B5EF4-FFF2-40B4-BE49-F238E27FC236}">
                <a16:creationId xmlns:a16="http://schemas.microsoft.com/office/drawing/2014/main" id="{EB493501-EB27-3E48-BF85-2E9BD7E027BE}"/>
              </a:ext>
            </a:extLst>
          </p:cNvPr>
          <p:cNvGrpSpPr/>
          <p:nvPr/>
        </p:nvGrpSpPr>
        <p:grpSpPr>
          <a:xfrm>
            <a:off x="4099166" y="4768287"/>
            <a:ext cx="356616" cy="665306"/>
            <a:chOff x="808852" y="4196443"/>
            <a:chExt cx="356616" cy="665306"/>
          </a:xfrm>
        </p:grpSpPr>
        <p:sp>
          <p:nvSpPr>
            <p:cNvPr id="44" name="Rectangle 43">
              <a:extLst>
                <a:ext uri="{FF2B5EF4-FFF2-40B4-BE49-F238E27FC236}">
                  <a16:creationId xmlns:a16="http://schemas.microsoft.com/office/drawing/2014/main" id="{C6FCA83A-ECD3-D241-800D-1EB05DEFA156}"/>
                </a:ext>
              </a:extLst>
            </p:cNvPr>
            <p:cNvSpPr/>
            <p:nvPr/>
          </p:nvSpPr>
          <p:spPr>
            <a:xfrm>
              <a:off x="891148" y="4359729"/>
              <a:ext cx="195943" cy="36681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FAB67CE6-2A0F-EE43-BE3C-70772957279A}"/>
                </a:ext>
              </a:extLst>
            </p:cNvPr>
            <p:cNvCxnSpPr>
              <a:endCxn id="44" idx="0"/>
            </p:cNvCxnSpPr>
            <p:nvPr/>
          </p:nvCxnSpPr>
          <p:spPr>
            <a:xfrm>
              <a:off x="989119" y="4196443"/>
              <a:ext cx="1" cy="1632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FF4B0EEA-9020-7648-8330-8270BFF6C6EC}"/>
                </a:ext>
              </a:extLst>
            </p:cNvPr>
            <p:cNvCxnSpPr>
              <a:stCxn id="44" idx="2"/>
            </p:cNvCxnSpPr>
            <p:nvPr/>
          </p:nvCxnSpPr>
          <p:spPr>
            <a:xfrm flipH="1">
              <a:off x="989119" y="4726541"/>
              <a:ext cx="1" cy="135208"/>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5626E1EE-C6EF-364A-9CF3-F39060F09149}"/>
                </a:ext>
              </a:extLst>
            </p:cNvPr>
            <p:cNvCxnSpPr/>
            <p:nvPr/>
          </p:nvCxnSpPr>
          <p:spPr>
            <a:xfrm>
              <a:off x="808852" y="4532159"/>
              <a:ext cx="356616"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48" name="TextBox 47">
            <a:extLst>
              <a:ext uri="{FF2B5EF4-FFF2-40B4-BE49-F238E27FC236}">
                <a16:creationId xmlns:a16="http://schemas.microsoft.com/office/drawing/2014/main" id="{C4A76C15-15E6-AF46-BE6B-312CE57FE987}"/>
              </a:ext>
            </a:extLst>
          </p:cNvPr>
          <p:cNvSpPr txBox="1"/>
          <p:nvPr/>
        </p:nvSpPr>
        <p:spPr>
          <a:xfrm>
            <a:off x="4501917" y="4203692"/>
            <a:ext cx="630173" cy="338554"/>
          </a:xfrm>
          <a:prstGeom prst="rect">
            <a:avLst/>
          </a:prstGeom>
          <a:noFill/>
        </p:spPr>
        <p:txBody>
          <a:bodyPr wrap="none" rtlCol="0">
            <a:spAutoFit/>
          </a:bodyPr>
          <a:lstStyle/>
          <a:p>
            <a:r>
              <a:rPr lang="en-US" sz="1600" dirty="0"/>
              <a:t>cases</a:t>
            </a:r>
            <a:endParaRPr lang="en-US" sz="1400" dirty="0"/>
          </a:p>
        </p:txBody>
      </p:sp>
      <p:sp>
        <p:nvSpPr>
          <p:cNvPr id="49" name="TextBox 48">
            <a:extLst>
              <a:ext uri="{FF2B5EF4-FFF2-40B4-BE49-F238E27FC236}">
                <a16:creationId xmlns:a16="http://schemas.microsoft.com/office/drawing/2014/main" id="{2D43C03B-F2FA-6A42-9567-7DD3E2EF7F4F}"/>
              </a:ext>
            </a:extLst>
          </p:cNvPr>
          <p:cNvSpPr txBox="1"/>
          <p:nvPr/>
        </p:nvSpPr>
        <p:spPr>
          <a:xfrm>
            <a:off x="3811970" y="4512146"/>
            <a:ext cx="857351" cy="338554"/>
          </a:xfrm>
          <a:prstGeom prst="rect">
            <a:avLst/>
          </a:prstGeom>
          <a:noFill/>
        </p:spPr>
        <p:txBody>
          <a:bodyPr wrap="none" rtlCol="0">
            <a:spAutoFit/>
          </a:bodyPr>
          <a:lstStyle/>
          <a:p>
            <a:r>
              <a:rPr lang="en-US" sz="1600" dirty="0"/>
              <a:t>controls</a:t>
            </a:r>
            <a:endParaRPr lang="en-US" dirty="0"/>
          </a:p>
        </p:txBody>
      </p:sp>
      <p:sp>
        <p:nvSpPr>
          <p:cNvPr id="50" name="TextBox 49">
            <a:extLst>
              <a:ext uri="{FF2B5EF4-FFF2-40B4-BE49-F238E27FC236}">
                <a16:creationId xmlns:a16="http://schemas.microsoft.com/office/drawing/2014/main" id="{E209DFBC-3132-0842-9297-71A25E2EB3E7}"/>
              </a:ext>
            </a:extLst>
          </p:cNvPr>
          <p:cNvSpPr txBox="1"/>
          <p:nvPr/>
        </p:nvSpPr>
        <p:spPr>
          <a:xfrm>
            <a:off x="3977954" y="5540007"/>
            <a:ext cx="1165575" cy="369332"/>
          </a:xfrm>
          <a:prstGeom prst="rect">
            <a:avLst/>
          </a:prstGeom>
          <a:noFill/>
        </p:spPr>
        <p:txBody>
          <a:bodyPr wrap="none" rtlCol="0">
            <a:spAutoFit/>
          </a:bodyPr>
          <a:lstStyle/>
          <a:p>
            <a:r>
              <a:rPr lang="en-US" dirty="0"/>
              <a:t>Partition </a:t>
            </a:r>
            <a:r>
              <a:rPr lang="en-US" i="1" dirty="0"/>
              <a:t>K</a:t>
            </a:r>
          </a:p>
        </p:txBody>
      </p:sp>
      <p:sp>
        <p:nvSpPr>
          <p:cNvPr id="3" name="TextBox 2">
            <a:extLst>
              <a:ext uri="{FF2B5EF4-FFF2-40B4-BE49-F238E27FC236}">
                <a16:creationId xmlns:a16="http://schemas.microsoft.com/office/drawing/2014/main" id="{6AC38EA0-CD10-8D41-8F96-D1CD631EAD4B}"/>
              </a:ext>
            </a:extLst>
          </p:cNvPr>
          <p:cNvSpPr txBox="1"/>
          <p:nvPr/>
        </p:nvSpPr>
        <p:spPr>
          <a:xfrm>
            <a:off x="3262859" y="5021705"/>
            <a:ext cx="439544" cy="523220"/>
          </a:xfrm>
          <a:prstGeom prst="rect">
            <a:avLst/>
          </a:prstGeom>
          <a:noFill/>
        </p:spPr>
        <p:txBody>
          <a:bodyPr wrap="none" rtlCol="0">
            <a:spAutoFit/>
          </a:bodyPr>
          <a:lstStyle/>
          <a:p>
            <a:r>
              <a:rPr lang="en-US" sz="2800" b="1" dirty="0"/>
              <a:t>…</a:t>
            </a:r>
            <a:endParaRPr lang="en-US" b="1" dirty="0"/>
          </a:p>
        </p:txBody>
      </p:sp>
      <p:sp>
        <p:nvSpPr>
          <p:cNvPr id="5" name="TextBox 4">
            <a:extLst>
              <a:ext uri="{FF2B5EF4-FFF2-40B4-BE49-F238E27FC236}">
                <a16:creationId xmlns:a16="http://schemas.microsoft.com/office/drawing/2014/main" id="{27AC4367-8460-754A-84C4-E38EE170276E}"/>
              </a:ext>
            </a:extLst>
          </p:cNvPr>
          <p:cNvSpPr txBox="1"/>
          <p:nvPr/>
        </p:nvSpPr>
        <p:spPr>
          <a:xfrm>
            <a:off x="6995410" y="4092315"/>
            <a:ext cx="301686" cy="369332"/>
          </a:xfrm>
          <a:prstGeom prst="rect">
            <a:avLst/>
          </a:prstGeom>
          <a:noFill/>
        </p:spPr>
        <p:txBody>
          <a:bodyPr wrap="none" rtlCol="0">
            <a:spAutoFit/>
          </a:bodyPr>
          <a:lstStyle/>
          <a:p>
            <a:r>
              <a:rPr lang="en-US" dirty="0"/>
              <a:t>1</a:t>
            </a:r>
          </a:p>
        </p:txBody>
      </p:sp>
      <p:sp>
        <p:nvSpPr>
          <p:cNvPr id="6" name="TextBox 5">
            <a:extLst>
              <a:ext uri="{FF2B5EF4-FFF2-40B4-BE49-F238E27FC236}">
                <a16:creationId xmlns:a16="http://schemas.microsoft.com/office/drawing/2014/main" id="{5421CE5A-566E-A743-A735-4C1ED20B6B38}"/>
              </a:ext>
            </a:extLst>
          </p:cNvPr>
          <p:cNvSpPr txBox="1"/>
          <p:nvPr/>
        </p:nvSpPr>
        <p:spPr>
          <a:xfrm>
            <a:off x="7684957" y="3852472"/>
            <a:ext cx="301686" cy="369332"/>
          </a:xfrm>
          <a:prstGeom prst="rect">
            <a:avLst/>
          </a:prstGeom>
          <a:noFill/>
        </p:spPr>
        <p:txBody>
          <a:bodyPr wrap="none" rtlCol="0">
            <a:spAutoFit/>
          </a:bodyPr>
          <a:lstStyle/>
          <a:p>
            <a:r>
              <a:rPr lang="en-US" dirty="0"/>
              <a:t>2</a:t>
            </a:r>
          </a:p>
        </p:txBody>
      </p:sp>
      <p:sp>
        <p:nvSpPr>
          <p:cNvPr id="7" name="TextBox 6">
            <a:extLst>
              <a:ext uri="{FF2B5EF4-FFF2-40B4-BE49-F238E27FC236}">
                <a16:creationId xmlns:a16="http://schemas.microsoft.com/office/drawing/2014/main" id="{7418BF7D-24B7-3B44-85A2-6C85AA1CBBBE}"/>
              </a:ext>
            </a:extLst>
          </p:cNvPr>
          <p:cNvSpPr txBox="1"/>
          <p:nvPr/>
        </p:nvSpPr>
        <p:spPr>
          <a:xfrm>
            <a:off x="10058354" y="1330230"/>
            <a:ext cx="304892" cy="369332"/>
          </a:xfrm>
          <a:prstGeom prst="rect">
            <a:avLst/>
          </a:prstGeom>
          <a:noFill/>
        </p:spPr>
        <p:txBody>
          <a:bodyPr wrap="none" rtlCol="0">
            <a:spAutoFit/>
          </a:bodyPr>
          <a:lstStyle/>
          <a:p>
            <a:r>
              <a:rPr lang="en-US" i="1" dirty="0"/>
              <a:t>K</a:t>
            </a:r>
          </a:p>
        </p:txBody>
      </p:sp>
      <p:sp>
        <p:nvSpPr>
          <p:cNvPr id="8" name="TextBox 7">
            <a:extLst>
              <a:ext uri="{FF2B5EF4-FFF2-40B4-BE49-F238E27FC236}">
                <a16:creationId xmlns:a16="http://schemas.microsoft.com/office/drawing/2014/main" id="{726B1972-C8A1-DC47-9E6F-1D0EF0B1CB8E}"/>
              </a:ext>
            </a:extLst>
          </p:cNvPr>
          <p:cNvSpPr txBox="1"/>
          <p:nvPr/>
        </p:nvSpPr>
        <p:spPr>
          <a:xfrm>
            <a:off x="8389495" y="2923083"/>
            <a:ext cx="301686" cy="369332"/>
          </a:xfrm>
          <a:prstGeom prst="rect">
            <a:avLst/>
          </a:prstGeom>
          <a:noFill/>
        </p:spPr>
        <p:txBody>
          <a:bodyPr wrap="none" rtlCol="0">
            <a:spAutoFit/>
          </a:bodyPr>
          <a:lstStyle/>
          <a:p>
            <a:r>
              <a:rPr lang="en-US" dirty="0"/>
              <a:t>3</a:t>
            </a:r>
          </a:p>
        </p:txBody>
      </p:sp>
      <p:sp>
        <p:nvSpPr>
          <p:cNvPr id="9" name="TextBox 8">
            <a:extLst>
              <a:ext uri="{FF2B5EF4-FFF2-40B4-BE49-F238E27FC236}">
                <a16:creationId xmlns:a16="http://schemas.microsoft.com/office/drawing/2014/main" id="{6EF5A074-1DB9-4645-9DD9-ABABDEFFCE3D}"/>
              </a:ext>
            </a:extLst>
          </p:cNvPr>
          <p:cNvSpPr txBox="1"/>
          <p:nvPr/>
        </p:nvSpPr>
        <p:spPr>
          <a:xfrm>
            <a:off x="9118058" y="1893516"/>
            <a:ext cx="343364" cy="369332"/>
          </a:xfrm>
          <a:prstGeom prst="rect">
            <a:avLst/>
          </a:prstGeom>
          <a:noFill/>
        </p:spPr>
        <p:txBody>
          <a:bodyPr wrap="none" rtlCol="0">
            <a:spAutoFit/>
          </a:bodyPr>
          <a:lstStyle/>
          <a:p>
            <a:r>
              <a:rPr lang="en-US" dirty="0"/>
              <a:t>…</a:t>
            </a:r>
          </a:p>
        </p:txBody>
      </p:sp>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594435CF-0AAD-7C4C-A39B-2715D6C5BE73}"/>
                  </a:ext>
                </a:extLst>
              </p:cNvPr>
              <p:cNvSpPr/>
              <p:nvPr/>
            </p:nvSpPr>
            <p:spPr>
              <a:xfrm>
                <a:off x="7544172" y="4506295"/>
                <a:ext cx="2599558" cy="412998"/>
              </a:xfrm>
              <a:prstGeom prst="rect">
                <a:avLst/>
              </a:prstGeom>
            </p:spPr>
            <p:txBody>
              <a:bodyPr wrap="none">
                <a:spAutoFit/>
              </a:bodyPr>
              <a:lstStyle/>
              <a:p>
                <a:r>
                  <a:rPr lang="en-US" dirty="0"/>
                  <a:t>Estimated effect sizes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charset="0"/>
                              </a:rPr>
                              <m:t>𝛽</m:t>
                            </m:r>
                          </m:e>
                        </m:acc>
                      </m:e>
                      <m:sub>
                        <m:r>
                          <a:rPr lang="en-US" i="1">
                            <a:latin typeface="Cambria Math" panose="02040503050406030204" pitchFamily="18" charset="0"/>
                          </a:rPr>
                          <m:t>𝑗</m:t>
                        </m:r>
                      </m:sub>
                    </m:sSub>
                  </m:oMath>
                </a14:m>
                <a:r>
                  <a:rPr lang="en-US" dirty="0"/>
                  <a:t>)</a:t>
                </a:r>
              </a:p>
            </p:txBody>
          </p:sp>
        </mc:Choice>
        <mc:Fallback xmlns="">
          <p:sp>
            <p:nvSpPr>
              <p:cNvPr id="51" name="Rectangle 50">
                <a:extLst>
                  <a:ext uri="{FF2B5EF4-FFF2-40B4-BE49-F238E27FC236}">
                    <a16:creationId xmlns:a16="http://schemas.microsoft.com/office/drawing/2014/main" id="{594435CF-0AAD-7C4C-A39B-2715D6C5BE73}"/>
                  </a:ext>
                </a:extLst>
              </p:cNvPr>
              <p:cNvSpPr>
                <a:spLocks noRot="1" noChangeAspect="1" noMove="1" noResize="1" noEditPoints="1" noAdjustHandles="1" noChangeArrowheads="1" noChangeShapeType="1" noTextEdit="1"/>
              </p:cNvSpPr>
              <p:nvPr/>
            </p:nvSpPr>
            <p:spPr>
              <a:xfrm>
                <a:off x="6020172" y="4506295"/>
                <a:ext cx="2599558" cy="412998"/>
              </a:xfrm>
              <a:prstGeom prst="rect">
                <a:avLst/>
              </a:prstGeom>
              <a:blipFill>
                <a:blip r:embed="rId4"/>
                <a:stretch>
                  <a:fillRect l="-1942" r="-485" b="-18182"/>
                </a:stretch>
              </a:blipFill>
            </p:spPr>
            <p:txBody>
              <a:bodyPr/>
              <a:lstStyle/>
              <a:p>
                <a:r>
                  <a:rPr lang="en-US">
                    <a:noFill/>
                  </a:rPr>
                  <a:t> </a:t>
                </a:r>
              </a:p>
            </p:txBody>
          </p:sp>
        </mc:Fallback>
      </mc:AlternateContent>
    </p:spTree>
    <p:extLst>
      <p:ext uri="{BB962C8B-B14F-4D97-AF65-F5344CB8AC3E}">
        <p14:creationId xmlns:p14="http://schemas.microsoft.com/office/powerpoint/2010/main" val="764312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3791C1-492A-0049-83EE-B1E06EE6776B}"/>
              </a:ext>
            </a:extLst>
          </p:cNvPr>
          <p:cNvPicPr>
            <a:picLocks noChangeAspect="1"/>
          </p:cNvPicPr>
          <p:nvPr/>
        </p:nvPicPr>
        <p:blipFill>
          <a:blip r:embed="rId3"/>
          <a:stretch>
            <a:fillRect/>
          </a:stretch>
        </p:blipFill>
        <p:spPr>
          <a:xfrm>
            <a:off x="2766071" y="2593299"/>
            <a:ext cx="3485784" cy="3221709"/>
          </a:xfrm>
          <a:prstGeom prst="rect">
            <a:avLst/>
          </a:prstGeom>
        </p:spPr>
      </p:pic>
      <p:sp>
        <p:nvSpPr>
          <p:cNvPr id="2" name="Title 1">
            <a:extLst>
              <a:ext uri="{FF2B5EF4-FFF2-40B4-BE49-F238E27FC236}">
                <a16:creationId xmlns:a16="http://schemas.microsoft.com/office/drawing/2014/main" id="{D6D5B407-992B-974C-9CB9-4A70C91A9357}"/>
              </a:ext>
            </a:extLst>
          </p:cNvPr>
          <p:cNvSpPr>
            <a:spLocks noGrp="1"/>
          </p:cNvSpPr>
          <p:nvPr>
            <p:ph type="title"/>
          </p:nvPr>
        </p:nvSpPr>
        <p:spPr/>
        <p:txBody>
          <a:bodyPr>
            <a:normAutofit/>
          </a:bodyPr>
          <a:lstStyle/>
          <a:p>
            <a:r>
              <a:rPr lang="en-US" sz="3200" dirty="0"/>
              <a:t>How to deal with LD?</a:t>
            </a:r>
          </a:p>
        </p:txBody>
      </p:sp>
      <p:sp>
        <p:nvSpPr>
          <p:cNvPr id="5" name="Oval 4">
            <a:extLst>
              <a:ext uri="{FF2B5EF4-FFF2-40B4-BE49-F238E27FC236}">
                <a16:creationId xmlns:a16="http://schemas.microsoft.com/office/drawing/2014/main" id="{A5B8569B-9CC7-1B44-AE72-9CDC4BB872AB}"/>
              </a:ext>
            </a:extLst>
          </p:cNvPr>
          <p:cNvSpPr/>
          <p:nvPr/>
        </p:nvSpPr>
        <p:spPr>
          <a:xfrm rot="2716341">
            <a:off x="3734342" y="3790720"/>
            <a:ext cx="875049" cy="1607761"/>
          </a:xfrm>
          <a:prstGeom prst="ellipse">
            <a:avLst/>
          </a:prstGeom>
          <a:noFill/>
          <a:ln>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6334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60650" y="1846428"/>
            <a:ext cx="6870700" cy="4102100"/>
          </a:xfrm>
          <a:prstGeom prst="rect">
            <a:avLst/>
          </a:prstGeom>
          <a:ln>
            <a:noFill/>
          </a:ln>
          <a:effectLst>
            <a:outerShdw blurRad="292100" dist="139700" dir="2700000" algn="tl" rotWithShape="0">
              <a:srgbClr val="333333">
                <a:alpha val="65000"/>
              </a:srgbClr>
            </a:outerShdw>
          </a:effectLst>
        </p:spPr>
      </p:pic>
      <p:sp>
        <p:nvSpPr>
          <p:cNvPr id="5" name="Title 1"/>
          <p:cNvSpPr>
            <a:spLocks noGrp="1"/>
          </p:cNvSpPr>
          <p:nvPr>
            <p:ph type="title"/>
          </p:nvPr>
        </p:nvSpPr>
        <p:spPr>
          <a:xfrm>
            <a:off x="1981200" y="274638"/>
            <a:ext cx="8229600" cy="1143000"/>
          </a:xfrm>
        </p:spPr>
        <p:txBody>
          <a:bodyPr>
            <a:normAutofit fontScale="90000"/>
          </a:bodyPr>
          <a:lstStyle/>
          <a:p>
            <a:r>
              <a:rPr lang="en-US" dirty="0"/>
              <a:t>Measuring risk of myocardial infarction</a:t>
            </a:r>
          </a:p>
        </p:txBody>
      </p:sp>
    </p:spTree>
    <p:extLst>
      <p:ext uri="{BB962C8B-B14F-4D97-AF65-F5344CB8AC3E}">
        <p14:creationId xmlns:p14="http://schemas.microsoft.com/office/powerpoint/2010/main" val="3777720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D6D5B407-992B-974C-9CB9-4A70C91A9357}"/>
                  </a:ext>
                </a:extLst>
              </p:cNvPr>
              <p:cNvSpPr>
                <a:spLocks noGrp="1"/>
              </p:cNvSpPr>
              <p:nvPr>
                <p:ph type="title"/>
              </p:nvPr>
            </p:nvSpPr>
            <p:spPr>
              <a:xfrm>
                <a:off x="1981200" y="274638"/>
                <a:ext cx="8229600" cy="1143000"/>
              </a:xfrm>
            </p:spPr>
            <p:txBody>
              <a:bodyPr>
                <a:normAutofit/>
              </a:bodyPr>
              <a:lstStyle/>
              <a:p>
                <a:r>
                  <a:rPr lang="en-US" sz="3200" dirty="0"/>
                  <a:t>Decorrelating linear projection </a:t>
                </a:r>
                <a14:m>
                  <m:oMath xmlns:m="http://schemas.openxmlformats.org/officeDocument/2006/math">
                    <m:r>
                      <a:rPr lang="en-US" sz="3200" i="1">
                        <a:latin typeface="Cambria Math" panose="02040503050406030204" pitchFamily="18" charset="0"/>
                      </a:rPr>
                      <m:t>𝒫</m:t>
                    </m:r>
                  </m:oMath>
                </a14:m>
                <a:endParaRPr lang="en-US" sz="3200" dirty="0"/>
              </a:p>
            </p:txBody>
          </p:sp>
        </mc:Choice>
        <mc:Fallback xmlns="">
          <p:sp>
            <p:nvSpPr>
              <p:cNvPr id="2" name="Title 1">
                <a:extLst>
                  <a:ext uri="{FF2B5EF4-FFF2-40B4-BE49-F238E27FC236}">
                    <a16:creationId xmlns:a16="http://schemas.microsoft.com/office/drawing/2014/main" id="{D6D5B407-992B-974C-9CB9-4A70C91A9357}"/>
                  </a:ext>
                </a:extLst>
              </p:cNvPr>
              <p:cNvSpPr>
                <a:spLocks noGrp="1" noRot="1" noChangeAspect="1" noMove="1" noResize="1" noEditPoints="1" noAdjustHandles="1" noChangeArrowheads="1" noChangeShapeType="1" noTextEdit="1"/>
              </p:cNvSpPr>
              <p:nvPr>
                <p:ph type="title"/>
              </p:nvPr>
            </p:nvSpPr>
            <p:spPr>
              <a:xfrm>
                <a:off x="457200" y="274638"/>
                <a:ext cx="8229600" cy="1143000"/>
              </a:xfr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9A7D0A86-D962-FE4E-9431-A7739BD21FB5}"/>
                  </a:ext>
                </a:extLst>
              </p:cNvPr>
              <p:cNvSpPr/>
              <p:nvPr/>
            </p:nvSpPr>
            <p:spPr>
              <a:xfrm>
                <a:off x="1956191" y="5481018"/>
                <a:ext cx="8591326" cy="461665"/>
              </a:xfrm>
              <a:prstGeom prst="rect">
                <a:avLst/>
              </a:prstGeom>
            </p:spPr>
            <p:txBody>
              <a:bodyPr wrap="none">
                <a:spAutoFit/>
              </a:bodyPr>
              <a:lstStyle/>
              <a:p>
                <a14:m>
                  <m:oMath xmlns:m="http://schemas.openxmlformats.org/officeDocument/2006/math">
                    <m:r>
                      <a:rPr lang="en-US" sz="2400" b="1">
                        <a:latin typeface="Cambria Math" panose="02040503050406030204" pitchFamily="18" charset="0"/>
                      </a:rPr>
                      <m:t>𝚺</m:t>
                    </m:r>
                  </m:oMath>
                </a14:m>
                <a:r>
                  <a:rPr lang="en-US" sz="2400" dirty="0"/>
                  <a:t> is a local LD matrix and </a:t>
                </a:r>
                <a14:m>
                  <m:oMath xmlns:m="http://schemas.openxmlformats.org/officeDocument/2006/math">
                    <m:r>
                      <a:rPr lang="en-US" sz="2400" b="1">
                        <a:latin typeface="Cambria Math" panose="02040503050406030204" pitchFamily="18" charset="0"/>
                      </a:rPr>
                      <m:t>𝚺</m:t>
                    </m:r>
                    <m:r>
                      <a:rPr lang="en-US" sz="2400" i="1">
                        <a:latin typeface="Cambria Math" panose="02040503050406030204" pitchFamily="18" charset="0"/>
                      </a:rPr>
                      <m:t>=</m:t>
                    </m:r>
                    <m:r>
                      <a:rPr lang="en-US" sz="2400" b="1" i="1">
                        <a:latin typeface="Cambria Math" panose="02040503050406030204" pitchFamily="18" charset="0"/>
                      </a:rPr>
                      <m:t>𝑸</m:t>
                    </m:r>
                    <m:r>
                      <a:rPr lang="en-US" sz="2400" b="1" i="1">
                        <a:latin typeface="Cambria Math" panose="02040503050406030204" pitchFamily="18" charset="0"/>
                      </a:rPr>
                      <m:t> </m:t>
                    </m:r>
                    <m:r>
                      <a:rPr lang="en-US" sz="2400" b="1" i="1">
                        <a:latin typeface="Cambria Math" panose="02040503050406030204" pitchFamily="18" charset="0"/>
                      </a:rPr>
                      <m:t>𝜦</m:t>
                    </m:r>
                    <m:r>
                      <a:rPr lang="en-US" sz="2400" b="1" i="1">
                        <a:latin typeface="Cambria Math" panose="02040503050406030204" pitchFamily="18" charset="0"/>
                      </a:rPr>
                      <m:t> </m:t>
                    </m:r>
                    <m:sSup>
                      <m:sSupPr>
                        <m:ctrlPr>
                          <a:rPr lang="en-US" sz="2400" b="1" i="1">
                            <a:latin typeface="Cambria Math" panose="02040503050406030204" pitchFamily="18" charset="0"/>
                          </a:rPr>
                        </m:ctrlPr>
                      </m:sSupPr>
                      <m:e>
                        <m:r>
                          <a:rPr lang="en-US" sz="2400" b="1" i="1">
                            <a:latin typeface="Cambria Math" panose="02040503050406030204" pitchFamily="18" charset="0"/>
                          </a:rPr>
                          <m:t>𝑸</m:t>
                        </m:r>
                      </m:e>
                      <m:sup>
                        <m:r>
                          <a:rPr lang="en-US" sz="2400" i="1">
                            <a:latin typeface="Cambria Math" panose="02040503050406030204" pitchFamily="18" charset="0"/>
                          </a:rPr>
                          <m:t>𝑇</m:t>
                        </m:r>
                      </m:sup>
                    </m:sSup>
                  </m:oMath>
                </a14:m>
                <a:r>
                  <a:rPr lang="en-US" sz="2400" dirty="0"/>
                  <a:t> by eigenvalue decomposition</a:t>
                </a:r>
              </a:p>
            </p:txBody>
          </p:sp>
        </mc:Choice>
        <mc:Fallback xmlns="">
          <p:sp>
            <p:nvSpPr>
              <p:cNvPr id="3" name="Rectangle 2">
                <a:extLst>
                  <a:ext uri="{FF2B5EF4-FFF2-40B4-BE49-F238E27FC236}">
                    <a16:creationId xmlns:a16="http://schemas.microsoft.com/office/drawing/2014/main" id="{9A7D0A86-D962-FE4E-9431-A7739BD21FB5}"/>
                  </a:ext>
                </a:extLst>
              </p:cNvPr>
              <p:cNvSpPr>
                <a:spLocks noRot="1" noChangeAspect="1" noMove="1" noResize="1" noEditPoints="1" noAdjustHandles="1" noChangeArrowheads="1" noChangeShapeType="1" noTextEdit="1"/>
              </p:cNvSpPr>
              <p:nvPr/>
            </p:nvSpPr>
            <p:spPr>
              <a:xfrm>
                <a:off x="432191" y="5481017"/>
                <a:ext cx="8591326" cy="461665"/>
              </a:xfrm>
              <a:prstGeom prst="rect">
                <a:avLst/>
              </a:prstGeom>
              <a:blipFill>
                <a:blip r:embed="rId4"/>
                <a:stretch>
                  <a:fillRect t="-11111" b="-30556"/>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86815C34-F8B1-3E41-A7F2-27F419DF3727}"/>
              </a:ext>
            </a:extLst>
          </p:cNvPr>
          <p:cNvPicPr>
            <a:picLocks noChangeAspect="1"/>
          </p:cNvPicPr>
          <p:nvPr/>
        </p:nvPicPr>
        <p:blipFill>
          <a:blip r:embed="rId5"/>
          <a:stretch>
            <a:fillRect/>
          </a:stretch>
        </p:blipFill>
        <p:spPr>
          <a:xfrm>
            <a:off x="2766071" y="1983702"/>
            <a:ext cx="3485784" cy="3221709"/>
          </a:xfrm>
          <a:prstGeom prst="rect">
            <a:avLst/>
          </a:prstGeom>
        </p:spPr>
      </p:pic>
      <p:pic>
        <p:nvPicPr>
          <p:cNvPr id="11" name="Picture 10">
            <a:extLst>
              <a:ext uri="{FF2B5EF4-FFF2-40B4-BE49-F238E27FC236}">
                <a16:creationId xmlns:a16="http://schemas.microsoft.com/office/drawing/2014/main" id="{48DF2006-795C-514D-9296-6FDCC9F0E339}"/>
              </a:ext>
            </a:extLst>
          </p:cNvPr>
          <p:cNvPicPr>
            <a:picLocks noChangeAspect="1"/>
          </p:cNvPicPr>
          <p:nvPr/>
        </p:nvPicPr>
        <p:blipFill>
          <a:blip r:embed="rId6"/>
          <a:stretch>
            <a:fillRect/>
          </a:stretch>
        </p:blipFill>
        <p:spPr>
          <a:xfrm>
            <a:off x="7017752" y="2154910"/>
            <a:ext cx="3193048" cy="3050500"/>
          </a:xfrm>
          <a:prstGeom prst="rect">
            <a:avLst/>
          </a:prstGeom>
        </p:spPr>
      </p:pic>
      <p:grpSp>
        <p:nvGrpSpPr>
          <p:cNvPr id="15" name="Group 14">
            <a:extLst>
              <a:ext uri="{FF2B5EF4-FFF2-40B4-BE49-F238E27FC236}">
                <a16:creationId xmlns:a16="http://schemas.microsoft.com/office/drawing/2014/main" id="{F304ECC8-F160-CA40-A3E8-AB176B25F1F3}"/>
              </a:ext>
            </a:extLst>
          </p:cNvPr>
          <p:cNvGrpSpPr/>
          <p:nvPr/>
        </p:nvGrpSpPr>
        <p:grpSpPr>
          <a:xfrm>
            <a:off x="4657063" y="1983702"/>
            <a:ext cx="2968053" cy="475451"/>
            <a:chOff x="2863121" y="1792391"/>
            <a:chExt cx="2968053" cy="475451"/>
          </a:xfrm>
        </p:grpSpPr>
        <p:cxnSp>
          <p:nvCxnSpPr>
            <p:cNvPr id="13" name="Straight Arrow Connector 12">
              <a:extLst>
                <a:ext uri="{FF2B5EF4-FFF2-40B4-BE49-F238E27FC236}">
                  <a16:creationId xmlns:a16="http://schemas.microsoft.com/office/drawing/2014/main" id="{39A3DFD6-9C65-884E-88A1-7DE19EBBF2C9}"/>
                </a:ext>
              </a:extLst>
            </p:cNvPr>
            <p:cNvCxnSpPr/>
            <p:nvPr/>
          </p:nvCxnSpPr>
          <p:spPr>
            <a:xfrm>
              <a:off x="2863121" y="2218544"/>
              <a:ext cx="296805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A4FE59B4-F512-CE48-B8F1-C64869F938A0}"/>
                    </a:ext>
                  </a:extLst>
                </p:cNvPr>
                <p:cNvSpPr/>
                <p:nvPr/>
              </p:nvSpPr>
              <p:spPr>
                <a:xfrm>
                  <a:off x="3448759" y="1792391"/>
                  <a:ext cx="2018309" cy="4754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solidFill>
                              <a:srgbClr val="FF0000"/>
                            </a:solidFill>
                            <a:latin typeface="Cambria Math" panose="02040503050406030204" pitchFamily="18" charset="0"/>
                          </a:rPr>
                          <m:t>𝒫</m:t>
                        </m:r>
                        <m:r>
                          <a:rPr lang="en-US" sz="2400" i="1">
                            <a:solidFill>
                              <a:srgbClr val="FF0000"/>
                            </a:solidFill>
                            <a:latin typeface="Cambria Math" panose="02040503050406030204" pitchFamily="18" charset="0"/>
                          </a:rPr>
                          <m:t>=</m:t>
                        </m:r>
                        <m:sSup>
                          <m:sSupPr>
                            <m:ctrlPr>
                              <a:rPr lang="en-US" sz="2400" i="1">
                                <a:solidFill>
                                  <a:srgbClr val="FF0000"/>
                                </a:solidFill>
                                <a:latin typeface="Cambria Math" panose="02040503050406030204" pitchFamily="18" charset="0"/>
                              </a:rPr>
                            </m:ctrlPr>
                          </m:sSupPr>
                          <m:e>
                            <m:r>
                              <a:rPr lang="en-US" sz="2400" b="1" i="1">
                                <a:solidFill>
                                  <a:srgbClr val="FF0000"/>
                                </a:solidFill>
                                <a:latin typeface="Cambria Math" panose="02040503050406030204" pitchFamily="18" charset="0"/>
                              </a:rPr>
                              <m:t>𝜦</m:t>
                            </m:r>
                          </m:e>
                          <m:sup>
                            <m:r>
                              <a:rPr lang="en-US" sz="2400" i="1">
                                <a:solidFill>
                                  <a:srgbClr val="FF0000"/>
                                </a:solidFill>
                                <a:latin typeface="Cambria Math" panose="02040503050406030204" pitchFamily="18" charset="0"/>
                              </a:rPr>
                              <m:t>−1/2</m:t>
                            </m:r>
                          </m:sup>
                        </m:sSup>
                        <m:sSup>
                          <m:sSupPr>
                            <m:ctrlPr>
                              <a:rPr lang="en-US" sz="2400" i="1">
                                <a:solidFill>
                                  <a:srgbClr val="FF0000"/>
                                </a:solidFill>
                                <a:latin typeface="Cambria Math" panose="02040503050406030204" pitchFamily="18" charset="0"/>
                              </a:rPr>
                            </m:ctrlPr>
                          </m:sSupPr>
                          <m:e>
                            <m:r>
                              <a:rPr lang="en-US" sz="2400" b="1" i="1">
                                <a:solidFill>
                                  <a:srgbClr val="FF0000"/>
                                </a:solidFill>
                                <a:latin typeface="Cambria Math" panose="02040503050406030204" pitchFamily="18" charset="0"/>
                              </a:rPr>
                              <m:t>𝑸</m:t>
                            </m:r>
                          </m:e>
                          <m:sup>
                            <m:r>
                              <a:rPr lang="en-US" sz="2400" i="1">
                                <a:solidFill>
                                  <a:srgbClr val="FF0000"/>
                                </a:solidFill>
                                <a:latin typeface="Cambria Math" panose="02040503050406030204" pitchFamily="18" charset="0"/>
                              </a:rPr>
                              <m:t>𝑇</m:t>
                            </m:r>
                          </m:sup>
                        </m:sSup>
                      </m:oMath>
                    </m:oMathPara>
                  </a14:m>
                  <a:endParaRPr lang="en-US" sz="2400" dirty="0"/>
                </a:p>
              </p:txBody>
            </p:sp>
          </mc:Choice>
          <mc:Fallback xmlns="">
            <p:sp>
              <p:nvSpPr>
                <p:cNvPr id="14" name="Rectangle 13">
                  <a:extLst>
                    <a:ext uri="{FF2B5EF4-FFF2-40B4-BE49-F238E27FC236}">
                      <a16:creationId xmlns:a16="http://schemas.microsoft.com/office/drawing/2014/main" id="{A4FE59B4-F512-CE48-B8F1-C64869F938A0}"/>
                    </a:ext>
                  </a:extLst>
                </p:cNvPr>
                <p:cNvSpPr>
                  <a:spLocks noRot="1" noChangeAspect="1" noMove="1" noResize="1" noEditPoints="1" noAdjustHandles="1" noChangeArrowheads="1" noChangeShapeType="1" noTextEdit="1"/>
                </p:cNvSpPr>
                <p:nvPr/>
              </p:nvSpPr>
              <p:spPr>
                <a:xfrm>
                  <a:off x="3448759" y="1792391"/>
                  <a:ext cx="2018309" cy="475451"/>
                </a:xfrm>
                <a:prstGeom prst="rect">
                  <a:avLst/>
                </a:prstGeom>
                <a:blipFill>
                  <a:blip r:embed="rId7"/>
                  <a:stretch>
                    <a:fillRect b="-10526"/>
                  </a:stretch>
                </a:blipFill>
              </p:spPr>
              <p:txBody>
                <a:bodyPr/>
                <a:lstStyle/>
                <a:p>
                  <a:r>
                    <a:rPr lang="en-US">
                      <a:noFill/>
                    </a:rPr>
                    <a:t> </a:t>
                  </a:r>
                </a:p>
              </p:txBody>
            </p:sp>
          </mc:Fallback>
        </mc:AlternateContent>
      </p:grpSp>
      <p:sp>
        <p:nvSpPr>
          <p:cNvPr id="16" name="Oval 15">
            <a:extLst>
              <a:ext uri="{FF2B5EF4-FFF2-40B4-BE49-F238E27FC236}">
                <a16:creationId xmlns:a16="http://schemas.microsoft.com/office/drawing/2014/main" id="{59FE105C-F358-574C-8CB1-CE82C8DF53E1}"/>
              </a:ext>
            </a:extLst>
          </p:cNvPr>
          <p:cNvSpPr/>
          <p:nvPr/>
        </p:nvSpPr>
        <p:spPr>
          <a:xfrm>
            <a:off x="7625115" y="3317826"/>
            <a:ext cx="1304026" cy="1334125"/>
          </a:xfrm>
          <a:prstGeom prst="ellipse">
            <a:avLst/>
          </a:prstGeom>
          <a:noFill/>
          <a:ln>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D66198-24F6-1540-AFCF-F7D0DC2CC358}"/>
              </a:ext>
            </a:extLst>
          </p:cNvPr>
          <p:cNvSpPr/>
          <p:nvPr/>
        </p:nvSpPr>
        <p:spPr>
          <a:xfrm rot="2716341">
            <a:off x="3734342" y="3166133"/>
            <a:ext cx="875049" cy="1607761"/>
          </a:xfrm>
          <a:prstGeom prst="ellipse">
            <a:avLst/>
          </a:prstGeom>
          <a:noFill/>
          <a:ln>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277B1D32-1B21-8A47-9556-19F979A7BE8A}"/>
                  </a:ext>
                </a:extLst>
              </p:cNvPr>
              <p:cNvSpPr/>
              <p:nvPr/>
            </p:nvSpPr>
            <p:spPr>
              <a:xfrm>
                <a:off x="5044446" y="5943583"/>
                <a:ext cx="5510804" cy="4754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400" b="1" i="1">
                              <a:latin typeface="Cambria Math" panose="02040503050406030204" pitchFamily="18" charset="0"/>
                            </a:rPr>
                          </m:ctrlPr>
                        </m:sSupPr>
                        <m:e>
                          <m:r>
                            <a:rPr lang="en-US" sz="2400" b="1">
                              <a:latin typeface="Cambria Math" panose="02040503050406030204" pitchFamily="18" charset="0"/>
                            </a:rPr>
                            <m:t>𝚺</m:t>
                          </m:r>
                        </m:e>
                        <m:sup>
                          <m:r>
                            <a:rPr lang="en-US" sz="2400" b="1">
                              <a:latin typeface="Cambria Math" panose="02040503050406030204" pitchFamily="18" charset="0"/>
                            </a:rPr>
                            <m:t>−</m:t>
                          </m:r>
                          <m:r>
                            <a:rPr lang="en-US" sz="2400" b="1">
                              <a:latin typeface="Cambria Math" panose="02040503050406030204" pitchFamily="18" charset="0"/>
                            </a:rPr>
                            <m:t>𝟏</m:t>
                          </m:r>
                        </m:sup>
                      </m:sSup>
                      <m:r>
                        <a:rPr lang="en-US" sz="2400" i="1">
                          <a:latin typeface="Cambria Math" panose="02040503050406030204" pitchFamily="18" charset="0"/>
                        </a:rPr>
                        <m:t>=</m:t>
                      </m:r>
                      <m:r>
                        <a:rPr lang="en-US" sz="2400" b="1" i="1">
                          <a:latin typeface="Cambria Math" panose="02040503050406030204" pitchFamily="18" charset="0"/>
                        </a:rPr>
                        <m:t>𝑸</m:t>
                      </m:r>
                      <m:r>
                        <a:rPr lang="en-US" sz="2400" b="1" i="1">
                          <a:latin typeface="Cambria Math" panose="02040503050406030204" pitchFamily="18" charset="0"/>
                        </a:rPr>
                        <m:t> </m:t>
                      </m:r>
                      <m:sSup>
                        <m:sSupPr>
                          <m:ctrlPr>
                            <a:rPr lang="en-US" sz="2400" b="1" i="1">
                              <a:latin typeface="Cambria Math" panose="02040503050406030204" pitchFamily="18" charset="0"/>
                            </a:rPr>
                          </m:ctrlPr>
                        </m:sSupPr>
                        <m:e>
                          <m:r>
                            <a:rPr lang="en-US" sz="2400" b="1" i="1">
                              <a:latin typeface="Cambria Math" panose="02040503050406030204" pitchFamily="18" charset="0"/>
                            </a:rPr>
                            <m:t>𝜦</m:t>
                          </m:r>
                        </m:e>
                        <m:sup>
                          <m:r>
                            <a:rPr lang="en-US" sz="2400" b="1" i="1">
                              <a:latin typeface="Cambria Math" panose="02040503050406030204" pitchFamily="18" charset="0"/>
                            </a:rPr>
                            <m:t>−</m:t>
                          </m:r>
                          <m:r>
                            <a:rPr lang="en-US" sz="2400" b="1" i="1">
                              <a:latin typeface="Cambria Math" panose="02040503050406030204" pitchFamily="18" charset="0"/>
                            </a:rPr>
                            <m:t>𝟏</m:t>
                          </m:r>
                        </m:sup>
                      </m:sSup>
                      <m:r>
                        <a:rPr lang="en-US" sz="2400" b="1" i="1">
                          <a:latin typeface="Cambria Math" panose="02040503050406030204" pitchFamily="18" charset="0"/>
                        </a:rPr>
                        <m:t> </m:t>
                      </m:r>
                      <m:sSup>
                        <m:sSupPr>
                          <m:ctrlPr>
                            <a:rPr lang="en-US" sz="2400" b="1" i="1">
                              <a:latin typeface="Cambria Math" panose="02040503050406030204" pitchFamily="18" charset="0"/>
                            </a:rPr>
                          </m:ctrlPr>
                        </m:sSupPr>
                        <m:e>
                          <m:r>
                            <a:rPr lang="en-US" sz="2400" b="1" i="1">
                              <a:latin typeface="Cambria Math" panose="02040503050406030204" pitchFamily="18" charset="0"/>
                            </a:rPr>
                            <m:t>𝑸</m:t>
                          </m:r>
                        </m:e>
                        <m:sup>
                          <m:r>
                            <a:rPr lang="en-US" sz="2400" i="1">
                              <a:latin typeface="Cambria Math" panose="02040503050406030204" pitchFamily="18" charset="0"/>
                            </a:rPr>
                            <m:t>𝑇</m:t>
                          </m:r>
                        </m:sup>
                      </m:sSup>
                      <m:r>
                        <a:rPr lang="en-US" sz="2400" b="1" i="1">
                          <a:latin typeface="Cambria Math" panose="02040503050406030204" pitchFamily="18" charset="0"/>
                        </a:rPr>
                        <m:t>=(</m:t>
                      </m:r>
                      <m:r>
                        <a:rPr lang="en-US" sz="2400" b="1" i="1">
                          <a:latin typeface="Cambria Math" panose="02040503050406030204" pitchFamily="18" charset="0"/>
                        </a:rPr>
                        <m:t>𝑸</m:t>
                      </m:r>
                      <m:r>
                        <a:rPr lang="en-US" sz="2400" b="1" i="1">
                          <a:latin typeface="Cambria Math" panose="02040503050406030204" pitchFamily="18" charset="0"/>
                        </a:rPr>
                        <m:t> </m:t>
                      </m:r>
                      <m:sSup>
                        <m:sSupPr>
                          <m:ctrlPr>
                            <a:rPr lang="en-US" sz="2400" b="1" i="1">
                              <a:latin typeface="Cambria Math" panose="02040503050406030204" pitchFamily="18" charset="0"/>
                            </a:rPr>
                          </m:ctrlPr>
                        </m:sSupPr>
                        <m:e>
                          <m:r>
                            <a:rPr lang="en-US" sz="2400" b="1" i="1">
                              <a:latin typeface="Cambria Math" panose="02040503050406030204" pitchFamily="18" charset="0"/>
                            </a:rPr>
                            <m:t>𝜦</m:t>
                          </m:r>
                        </m:e>
                        <m:sup>
                          <m:r>
                            <a:rPr lang="en-US" sz="2400" b="1" i="1">
                              <a:latin typeface="Cambria Math" panose="02040503050406030204" pitchFamily="18" charset="0"/>
                            </a:rPr>
                            <m:t>−</m:t>
                          </m:r>
                          <m:r>
                            <a:rPr lang="en-US" sz="2400" b="1" i="1">
                              <a:latin typeface="Cambria Math" panose="02040503050406030204" pitchFamily="18" charset="0"/>
                            </a:rPr>
                            <m:t>𝟏</m:t>
                          </m:r>
                          <m:r>
                            <a:rPr lang="en-US" sz="2400" b="1" i="1">
                              <a:latin typeface="Cambria Math" panose="02040503050406030204" pitchFamily="18" charset="0"/>
                            </a:rPr>
                            <m:t>/</m:t>
                          </m:r>
                          <m:r>
                            <a:rPr lang="en-US" sz="2400" b="1" i="1">
                              <a:latin typeface="Cambria Math" panose="02040503050406030204" pitchFamily="18" charset="0"/>
                            </a:rPr>
                            <m:t>𝟐</m:t>
                          </m:r>
                        </m:sup>
                      </m:sSup>
                      <m:r>
                        <a:rPr lang="en-US" sz="2400" b="1" i="1">
                          <a:latin typeface="Cambria Math" panose="02040503050406030204" pitchFamily="18" charset="0"/>
                        </a:rPr>
                        <m:t>)(</m:t>
                      </m:r>
                      <m:sSup>
                        <m:sSupPr>
                          <m:ctrlPr>
                            <a:rPr lang="en-US" sz="2400" b="1" i="1">
                              <a:latin typeface="Cambria Math" panose="02040503050406030204" pitchFamily="18" charset="0"/>
                            </a:rPr>
                          </m:ctrlPr>
                        </m:sSupPr>
                        <m:e>
                          <m:r>
                            <a:rPr lang="en-US" sz="2400" b="1" i="1">
                              <a:latin typeface="Cambria Math" panose="02040503050406030204" pitchFamily="18" charset="0"/>
                            </a:rPr>
                            <m:t>𝜦</m:t>
                          </m:r>
                        </m:e>
                        <m:sup>
                          <m:r>
                            <a:rPr lang="en-US" sz="2400" b="1" i="1">
                              <a:latin typeface="Cambria Math" panose="02040503050406030204" pitchFamily="18" charset="0"/>
                            </a:rPr>
                            <m:t>−</m:t>
                          </m:r>
                          <m:r>
                            <a:rPr lang="en-US" sz="2400" b="1" i="1">
                              <a:latin typeface="Cambria Math" panose="02040503050406030204" pitchFamily="18" charset="0"/>
                            </a:rPr>
                            <m:t>𝟏</m:t>
                          </m:r>
                          <m:r>
                            <a:rPr lang="en-US" sz="2400" b="1" i="1">
                              <a:latin typeface="Cambria Math" panose="02040503050406030204" pitchFamily="18" charset="0"/>
                            </a:rPr>
                            <m:t>/</m:t>
                          </m:r>
                          <m:r>
                            <a:rPr lang="en-US" sz="2400" b="1" i="1">
                              <a:latin typeface="Cambria Math" panose="02040503050406030204" pitchFamily="18" charset="0"/>
                            </a:rPr>
                            <m:t>𝟐</m:t>
                          </m:r>
                        </m:sup>
                      </m:sSup>
                      <m:sSup>
                        <m:sSupPr>
                          <m:ctrlPr>
                            <a:rPr lang="en-US" sz="2400" b="1" i="1">
                              <a:latin typeface="Cambria Math" panose="02040503050406030204" pitchFamily="18" charset="0"/>
                            </a:rPr>
                          </m:ctrlPr>
                        </m:sSupPr>
                        <m:e>
                          <m:r>
                            <a:rPr lang="en-US" sz="2400" b="1" i="1">
                              <a:latin typeface="Cambria Math" panose="02040503050406030204" pitchFamily="18" charset="0"/>
                            </a:rPr>
                            <m:t>𝑸</m:t>
                          </m:r>
                        </m:e>
                        <m:sup>
                          <m:r>
                            <a:rPr lang="en-US" sz="2400" i="1">
                              <a:latin typeface="Cambria Math" panose="02040503050406030204" pitchFamily="18" charset="0"/>
                            </a:rPr>
                            <m:t>𝑇</m:t>
                          </m:r>
                        </m:sup>
                      </m:sSup>
                      <m:r>
                        <a:rPr lang="en-US" sz="2400" b="1" i="1">
                          <a:latin typeface="Cambria Math" panose="02040503050406030204" pitchFamily="18" charset="0"/>
                        </a:rPr>
                        <m:t>)</m:t>
                      </m:r>
                    </m:oMath>
                  </m:oMathPara>
                </a14:m>
                <a:endParaRPr lang="en-US" sz="2400" dirty="0"/>
              </a:p>
            </p:txBody>
          </p:sp>
        </mc:Choice>
        <mc:Fallback xmlns="">
          <p:sp>
            <p:nvSpPr>
              <p:cNvPr id="4" name="Rectangle 3">
                <a:extLst>
                  <a:ext uri="{FF2B5EF4-FFF2-40B4-BE49-F238E27FC236}">
                    <a16:creationId xmlns:a16="http://schemas.microsoft.com/office/drawing/2014/main" id="{277B1D32-1B21-8A47-9556-19F979A7BE8A}"/>
                  </a:ext>
                </a:extLst>
              </p:cNvPr>
              <p:cNvSpPr>
                <a:spLocks noRot="1" noChangeAspect="1" noMove="1" noResize="1" noEditPoints="1" noAdjustHandles="1" noChangeArrowheads="1" noChangeShapeType="1" noTextEdit="1"/>
              </p:cNvSpPr>
              <p:nvPr/>
            </p:nvSpPr>
            <p:spPr>
              <a:xfrm>
                <a:off x="3520446" y="5943582"/>
                <a:ext cx="5510804" cy="475451"/>
              </a:xfrm>
              <a:prstGeom prst="rect">
                <a:avLst/>
              </a:prstGeom>
              <a:blipFill>
                <a:blip r:embed="rId8"/>
                <a:stretch>
                  <a:fillRect b="-21622"/>
                </a:stretch>
              </a:blipFill>
            </p:spPr>
            <p:txBody>
              <a:bodyPr/>
              <a:lstStyle/>
              <a:p>
                <a:r>
                  <a:rPr lang="en-US">
                    <a:noFill/>
                  </a:rPr>
                  <a:t> </a:t>
                </a:r>
              </a:p>
            </p:txBody>
          </p:sp>
        </mc:Fallback>
      </mc:AlternateContent>
    </p:spTree>
    <p:extLst>
      <p:ext uri="{BB962C8B-B14F-4D97-AF65-F5344CB8AC3E}">
        <p14:creationId xmlns:p14="http://schemas.microsoft.com/office/powerpoint/2010/main" val="1387020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4932" y="274638"/>
            <a:ext cx="8686800" cy="1143000"/>
          </a:xfrm>
        </p:spPr>
        <p:txBody>
          <a:bodyPr>
            <a:normAutofit/>
          </a:bodyPr>
          <a:lstStyle/>
          <a:p>
            <a:pPr algn="ctr"/>
            <a:r>
              <a:rPr lang="en-US" sz="3200" dirty="0"/>
              <a:t>Other shrinkage methods: PRS-CS</a:t>
            </a:r>
          </a:p>
        </p:txBody>
      </p:sp>
      <p:pic>
        <p:nvPicPr>
          <p:cNvPr id="6" name="Picture 5">
            <a:extLst>
              <a:ext uri="{FF2B5EF4-FFF2-40B4-BE49-F238E27FC236}">
                <a16:creationId xmlns:a16="http://schemas.microsoft.com/office/drawing/2014/main" id="{F7F596BA-A813-3C47-ABD6-FBA51A174814}"/>
              </a:ext>
            </a:extLst>
          </p:cNvPr>
          <p:cNvPicPr>
            <a:picLocks noChangeAspect="1"/>
          </p:cNvPicPr>
          <p:nvPr/>
        </p:nvPicPr>
        <p:blipFill>
          <a:blip r:embed="rId3"/>
          <a:stretch>
            <a:fillRect/>
          </a:stretch>
        </p:blipFill>
        <p:spPr>
          <a:xfrm>
            <a:off x="3565071" y="1928586"/>
            <a:ext cx="5061857" cy="1143000"/>
          </a:xfrm>
          <a:prstGeom prst="rect">
            <a:avLst/>
          </a:prstGeom>
        </p:spPr>
      </p:pic>
      <p:pic>
        <p:nvPicPr>
          <p:cNvPr id="7" name="Picture 6">
            <a:extLst>
              <a:ext uri="{FF2B5EF4-FFF2-40B4-BE49-F238E27FC236}">
                <a16:creationId xmlns:a16="http://schemas.microsoft.com/office/drawing/2014/main" id="{3439C7B1-70E9-784B-8225-E0C5FD584723}"/>
              </a:ext>
            </a:extLst>
          </p:cNvPr>
          <p:cNvPicPr>
            <a:picLocks noChangeAspect="1"/>
          </p:cNvPicPr>
          <p:nvPr/>
        </p:nvPicPr>
        <p:blipFill>
          <a:blip r:embed="rId4"/>
          <a:stretch>
            <a:fillRect/>
          </a:stretch>
        </p:blipFill>
        <p:spPr>
          <a:xfrm>
            <a:off x="1744932" y="3347357"/>
            <a:ext cx="8874125" cy="3510643"/>
          </a:xfrm>
          <a:prstGeom prst="rect">
            <a:avLst/>
          </a:prstGeom>
        </p:spPr>
      </p:pic>
    </p:spTree>
    <p:extLst>
      <p:ext uri="{BB962C8B-B14F-4D97-AF65-F5344CB8AC3E}">
        <p14:creationId xmlns:p14="http://schemas.microsoft.com/office/powerpoint/2010/main" val="3881869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0632" y="2857500"/>
            <a:ext cx="8686800" cy="1143000"/>
          </a:xfrm>
        </p:spPr>
        <p:txBody>
          <a:bodyPr>
            <a:normAutofit/>
          </a:bodyPr>
          <a:lstStyle/>
          <a:p>
            <a:pPr algn="ctr"/>
            <a:r>
              <a:rPr lang="en-US" sz="3200" i="1" dirty="0" err="1"/>
              <a:t>Lassosum</a:t>
            </a:r>
            <a:r>
              <a:rPr lang="en-US" sz="3200" dirty="0"/>
              <a:t> – extension of </a:t>
            </a:r>
            <a:r>
              <a:rPr lang="en-US" sz="3200" i="1" dirty="0"/>
              <a:t>LASSO</a:t>
            </a:r>
          </a:p>
        </p:txBody>
      </p:sp>
      <p:sp>
        <p:nvSpPr>
          <p:cNvPr id="5" name="Title 1">
            <a:extLst>
              <a:ext uri="{FF2B5EF4-FFF2-40B4-BE49-F238E27FC236}">
                <a16:creationId xmlns:a16="http://schemas.microsoft.com/office/drawing/2014/main" id="{EA015A02-3FA4-FF48-BB9C-A8289C127B52}"/>
              </a:ext>
            </a:extLst>
          </p:cNvPr>
          <p:cNvSpPr txBox="1">
            <a:spLocks/>
          </p:cNvSpPr>
          <p:nvPr/>
        </p:nvSpPr>
        <p:spPr>
          <a:xfrm>
            <a:off x="1752600" y="192995"/>
            <a:ext cx="8686800" cy="1143000"/>
          </a:xfrm>
          <a:prstGeom prst="rect">
            <a:avLst/>
          </a:prstGeom>
        </p:spPr>
        <p:txBody>
          <a:bodyPr vert="horz" lIns="91440" tIns="45720" rIns="91440" bIns="45720" rtlCol="0" anchor="ctr">
            <a:normAutofit/>
          </a:bodyPr>
          <a:lstStyle>
            <a:lvl1pPr algn="l" defTabSz="914422"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t>Other shrinkage methods: PRS-CS</a:t>
            </a:r>
            <a:endParaRPr lang="en-US" sz="3200" dirty="0"/>
          </a:p>
        </p:txBody>
      </p:sp>
    </p:spTree>
    <p:extLst>
      <p:ext uri="{BB962C8B-B14F-4D97-AF65-F5344CB8AC3E}">
        <p14:creationId xmlns:p14="http://schemas.microsoft.com/office/powerpoint/2010/main" val="514218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667E2-4711-4649-8AC7-C7571ACCD0F9}"/>
              </a:ext>
            </a:extLst>
          </p:cNvPr>
          <p:cNvSpPr>
            <a:spLocks noGrp="1"/>
          </p:cNvSpPr>
          <p:nvPr>
            <p:ph type="title"/>
          </p:nvPr>
        </p:nvSpPr>
        <p:spPr/>
        <p:txBody>
          <a:bodyPr>
            <a:normAutofit/>
          </a:bodyPr>
          <a:lstStyle/>
          <a:p>
            <a:pPr algn="ctr"/>
            <a:r>
              <a:rPr lang="en-US" sz="3200" dirty="0"/>
              <a:t>Accuracy of the 5% tail</a:t>
            </a:r>
          </a:p>
        </p:txBody>
      </p:sp>
      <p:pic>
        <p:nvPicPr>
          <p:cNvPr id="8" name="Picture 7">
            <a:extLst>
              <a:ext uri="{FF2B5EF4-FFF2-40B4-BE49-F238E27FC236}">
                <a16:creationId xmlns:a16="http://schemas.microsoft.com/office/drawing/2014/main" id="{11B0E937-6F68-0F45-865A-21B3DE3F76FD}"/>
              </a:ext>
            </a:extLst>
          </p:cNvPr>
          <p:cNvPicPr>
            <a:picLocks noChangeAspect="1"/>
          </p:cNvPicPr>
          <p:nvPr/>
        </p:nvPicPr>
        <p:blipFill>
          <a:blip r:embed="rId3"/>
          <a:stretch>
            <a:fillRect/>
          </a:stretch>
        </p:blipFill>
        <p:spPr>
          <a:xfrm>
            <a:off x="1273629" y="1277482"/>
            <a:ext cx="9707335" cy="5571768"/>
          </a:xfrm>
          <a:prstGeom prst="rect">
            <a:avLst/>
          </a:prstGeom>
        </p:spPr>
      </p:pic>
    </p:spTree>
    <p:extLst>
      <p:ext uri="{BB962C8B-B14F-4D97-AF65-F5344CB8AC3E}">
        <p14:creationId xmlns:p14="http://schemas.microsoft.com/office/powerpoint/2010/main" val="1290479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27DE1-49FD-EB4E-9024-A5A89DE8D032}"/>
              </a:ext>
            </a:extLst>
          </p:cNvPr>
          <p:cNvSpPr>
            <a:spLocks noGrp="1"/>
          </p:cNvSpPr>
          <p:nvPr>
            <p:ph type="title"/>
          </p:nvPr>
        </p:nvSpPr>
        <p:spPr/>
        <p:txBody>
          <a:bodyPr>
            <a:normAutofit/>
          </a:bodyPr>
          <a:lstStyle/>
          <a:p>
            <a:r>
              <a:rPr lang="en-US" sz="3200" dirty="0"/>
              <a:t>Summary</a:t>
            </a:r>
          </a:p>
        </p:txBody>
      </p:sp>
      <p:sp>
        <p:nvSpPr>
          <p:cNvPr id="3" name="Content Placeholder 2">
            <a:extLst>
              <a:ext uri="{FF2B5EF4-FFF2-40B4-BE49-F238E27FC236}">
                <a16:creationId xmlns:a16="http://schemas.microsoft.com/office/drawing/2014/main" id="{F7D00A5F-8D87-3C43-88B0-9F22B8C25F20}"/>
              </a:ext>
            </a:extLst>
          </p:cNvPr>
          <p:cNvSpPr>
            <a:spLocks noGrp="1"/>
          </p:cNvSpPr>
          <p:nvPr>
            <p:ph idx="1"/>
          </p:nvPr>
        </p:nvSpPr>
        <p:spPr/>
        <p:txBody>
          <a:bodyPr>
            <a:normAutofit/>
          </a:bodyPr>
          <a:lstStyle/>
          <a:p>
            <a:r>
              <a:rPr lang="en-US" sz="2400" dirty="0"/>
              <a:t>NPS accounts for the correlation of sampling errors in GWAS summary statistics.</a:t>
            </a:r>
          </a:p>
          <a:p>
            <a:endParaRPr lang="en-US" sz="2400" dirty="0"/>
          </a:p>
          <a:p>
            <a:r>
              <a:rPr lang="en-US" sz="2400" dirty="0"/>
              <a:t>NPS provides an extensible framework to estimate the shrinkage curve from training data.</a:t>
            </a:r>
          </a:p>
          <a:p>
            <a:endParaRPr lang="en-US" sz="2400" dirty="0"/>
          </a:p>
          <a:p>
            <a:r>
              <a:rPr lang="en-US" sz="2400" dirty="0"/>
              <a:t>NPS is best-suited to take advantage of the high density of markers and imputation accuracy in latest GWAS datasets.</a:t>
            </a:r>
          </a:p>
        </p:txBody>
      </p:sp>
      <p:sp>
        <p:nvSpPr>
          <p:cNvPr id="4" name="TextBox 3">
            <a:extLst>
              <a:ext uri="{FF2B5EF4-FFF2-40B4-BE49-F238E27FC236}">
                <a16:creationId xmlns:a16="http://schemas.microsoft.com/office/drawing/2014/main" id="{3757015F-524B-EF4D-800C-7186E0142189}"/>
              </a:ext>
            </a:extLst>
          </p:cNvPr>
          <p:cNvSpPr txBox="1"/>
          <p:nvPr/>
        </p:nvSpPr>
        <p:spPr>
          <a:xfrm>
            <a:off x="4736676" y="5385395"/>
            <a:ext cx="5388463" cy="923330"/>
          </a:xfrm>
          <a:prstGeom prst="rect">
            <a:avLst/>
          </a:prstGeom>
          <a:noFill/>
        </p:spPr>
        <p:txBody>
          <a:bodyPr wrap="none" rtlCol="0">
            <a:spAutoFit/>
          </a:bodyPr>
          <a:lstStyle/>
          <a:p>
            <a:r>
              <a:rPr lang="en-US" dirty="0"/>
              <a:t>The preprint is available in </a:t>
            </a:r>
            <a:r>
              <a:rPr lang="en-US" dirty="0" err="1"/>
              <a:t>BioRxiv</a:t>
            </a:r>
            <a:r>
              <a:rPr lang="en-US" dirty="0"/>
              <a:t>:</a:t>
            </a:r>
          </a:p>
          <a:p>
            <a:r>
              <a:rPr lang="en-US" dirty="0"/>
              <a:t>Chun et al. AJHG 2020 “</a:t>
            </a:r>
            <a:r>
              <a:rPr lang="en-US" i="1" dirty="0"/>
              <a:t>Non-parametric polygenic risk</a:t>
            </a:r>
          </a:p>
          <a:p>
            <a:r>
              <a:rPr lang="en-US" i="1" dirty="0"/>
              <a:t>prediction via partitioned GWAS summary statistics.”</a:t>
            </a:r>
            <a:endParaRPr lang="en-US" dirty="0"/>
          </a:p>
        </p:txBody>
      </p:sp>
      <p:sp>
        <p:nvSpPr>
          <p:cNvPr id="5" name="Rectangle 4">
            <a:extLst>
              <a:ext uri="{FF2B5EF4-FFF2-40B4-BE49-F238E27FC236}">
                <a16:creationId xmlns:a16="http://schemas.microsoft.com/office/drawing/2014/main" id="{E1028F77-E069-8E41-839A-02BF1DD1301A}"/>
              </a:ext>
            </a:extLst>
          </p:cNvPr>
          <p:cNvSpPr/>
          <p:nvPr/>
        </p:nvSpPr>
        <p:spPr>
          <a:xfrm>
            <a:off x="4668836" y="6308725"/>
            <a:ext cx="5456302" cy="369332"/>
          </a:xfrm>
          <a:prstGeom prst="rect">
            <a:avLst/>
          </a:prstGeom>
        </p:spPr>
        <p:txBody>
          <a:bodyPr wrap="none">
            <a:spAutoFit/>
          </a:bodyPr>
          <a:lstStyle/>
          <a:p>
            <a:pPr algn="r"/>
            <a:r>
              <a:rPr lang="en-US" dirty="0"/>
              <a:t>Software is available at: https://</a:t>
            </a:r>
            <a:r>
              <a:rPr lang="en-US" dirty="0" err="1"/>
              <a:t>github.com</a:t>
            </a:r>
            <a:r>
              <a:rPr lang="en-US" dirty="0"/>
              <a:t>/</a:t>
            </a:r>
            <a:r>
              <a:rPr lang="en-US" dirty="0" err="1"/>
              <a:t>sgchun</a:t>
            </a:r>
            <a:r>
              <a:rPr lang="en-US" dirty="0"/>
              <a:t>/</a:t>
            </a:r>
            <a:r>
              <a:rPr lang="en-US" dirty="0" err="1"/>
              <a:t>nps</a:t>
            </a:r>
            <a:endParaRPr lang="en-US" dirty="0"/>
          </a:p>
        </p:txBody>
      </p:sp>
    </p:spTree>
    <p:extLst>
      <p:ext uri="{BB962C8B-B14F-4D97-AF65-F5344CB8AC3E}">
        <p14:creationId xmlns:p14="http://schemas.microsoft.com/office/powerpoint/2010/main" val="1275592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acutainers.jpg"/>
          <p:cNvPicPr>
            <a:picLocks noChangeAspect="1"/>
          </p:cNvPicPr>
          <p:nvPr/>
        </p:nvPicPr>
        <p:blipFill>
          <a:blip r:embed="rId2"/>
          <a:stretch>
            <a:fillRect/>
          </a:stretch>
        </p:blipFill>
        <p:spPr>
          <a:xfrm>
            <a:off x="1730143" y="3908954"/>
            <a:ext cx="3579163" cy="2072699"/>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003925" y="3513350"/>
            <a:ext cx="3031599" cy="369332"/>
          </a:xfrm>
          <a:prstGeom prst="rect">
            <a:avLst/>
          </a:prstGeom>
          <a:noFill/>
        </p:spPr>
        <p:txBody>
          <a:bodyPr wrap="none" rtlCol="0">
            <a:spAutoFit/>
          </a:bodyPr>
          <a:lstStyle/>
          <a:p>
            <a:r>
              <a:rPr lang="en-US" dirty="0">
                <a:latin typeface="Myriad Pro"/>
                <a:cs typeface="Myriad Pro"/>
              </a:rPr>
              <a:t>~3500 subjects &lt; 35 years old</a:t>
            </a:r>
          </a:p>
        </p:txBody>
      </p:sp>
      <p:sp>
        <p:nvSpPr>
          <p:cNvPr id="7" name="Right Arrow 6"/>
          <p:cNvSpPr/>
          <p:nvPr/>
        </p:nvSpPr>
        <p:spPr>
          <a:xfrm>
            <a:off x="5594364" y="4752215"/>
            <a:ext cx="1832184" cy="27067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yriad Pro"/>
              <a:cs typeface="Myriad Pro"/>
            </a:endParaRPr>
          </a:p>
        </p:txBody>
      </p:sp>
      <p:sp>
        <p:nvSpPr>
          <p:cNvPr id="8" name="TextBox 7"/>
          <p:cNvSpPr txBox="1"/>
          <p:nvPr/>
        </p:nvSpPr>
        <p:spPr>
          <a:xfrm>
            <a:off x="5871283" y="4382883"/>
            <a:ext cx="1278349" cy="369332"/>
          </a:xfrm>
          <a:prstGeom prst="rect">
            <a:avLst/>
          </a:prstGeom>
          <a:noFill/>
        </p:spPr>
        <p:txBody>
          <a:bodyPr wrap="none" rtlCol="0">
            <a:spAutoFit/>
          </a:bodyPr>
          <a:lstStyle/>
          <a:p>
            <a:r>
              <a:rPr lang="en-US" dirty="0">
                <a:latin typeface="Myriad Pro"/>
                <a:cs typeface="Myriad Pro"/>
              </a:rPr>
              <a:t>15-20 years</a:t>
            </a:r>
          </a:p>
        </p:txBody>
      </p:sp>
      <p:grpSp>
        <p:nvGrpSpPr>
          <p:cNvPr id="3" name="Group 8"/>
          <p:cNvGrpSpPr/>
          <p:nvPr/>
        </p:nvGrpSpPr>
        <p:grpSpPr>
          <a:xfrm>
            <a:off x="7604001" y="3689326"/>
            <a:ext cx="2832040" cy="2952397"/>
            <a:chOff x="5528271" y="2260715"/>
            <a:chExt cx="2832040" cy="2952397"/>
          </a:xfrm>
        </p:grpSpPr>
        <p:pic>
          <p:nvPicPr>
            <p:cNvPr id="10" name="Picture 9"/>
            <p:cNvPicPr>
              <a:picLocks noChangeAspect="1"/>
            </p:cNvPicPr>
            <p:nvPr/>
          </p:nvPicPr>
          <p:blipFill>
            <a:blip r:embed="rId3"/>
            <a:srcRect r="50074" b="51292"/>
            <a:stretch>
              <a:fillRect/>
            </a:stretch>
          </p:blipFill>
          <p:spPr>
            <a:xfrm>
              <a:off x="5599218" y="2260715"/>
              <a:ext cx="2690146" cy="2424229"/>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5528271" y="4813002"/>
              <a:ext cx="2832040" cy="400110"/>
            </a:xfrm>
            <a:prstGeom prst="rect">
              <a:avLst/>
            </a:prstGeom>
            <a:noFill/>
          </p:spPr>
          <p:txBody>
            <a:bodyPr wrap="square" rtlCol="0">
              <a:spAutoFit/>
            </a:bodyPr>
            <a:lstStyle/>
            <a:p>
              <a:r>
                <a:rPr lang="en-US" sz="1000" dirty="0">
                  <a:latin typeface="Myriad Pro"/>
                  <a:cs typeface="Myriad Pro"/>
                </a:rPr>
                <a:t>Piers </a:t>
              </a:r>
              <a:r>
                <a:rPr lang="en-US" sz="1000" i="1" dirty="0">
                  <a:latin typeface="Myriad Pro"/>
                  <a:cs typeface="Myriad Pro"/>
                </a:rPr>
                <a:t>et al.</a:t>
              </a:r>
              <a:r>
                <a:rPr lang="en-US" sz="1000" dirty="0">
                  <a:latin typeface="Myriad Pro"/>
                  <a:cs typeface="Myriad Pro"/>
                </a:rPr>
                <a:t> </a:t>
              </a:r>
              <a:r>
                <a:rPr lang="en-US" sz="1000" i="1" dirty="0">
                  <a:latin typeface="Myriad Pro"/>
                  <a:cs typeface="Myriad Pro"/>
                </a:rPr>
                <a:t>BMC Cardiovascular Disorders</a:t>
              </a:r>
              <a:r>
                <a:rPr lang="en-US" sz="1000" dirty="0">
                  <a:latin typeface="Myriad Pro"/>
                  <a:cs typeface="Myriad Pro"/>
                </a:rPr>
                <a:t> 2008 </a:t>
              </a:r>
              <a:r>
                <a:rPr lang="en-US" sz="1000" b="1" dirty="0">
                  <a:latin typeface="Myriad Pro"/>
                  <a:cs typeface="Myriad Pro"/>
                </a:rPr>
                <a:t>8</a:t>
              </a:r>
              <a:r>
                <a:rPr lang="en-US" sz="1000" dirty="0">
                  <a:latin typeface="Myriad Pro"/>
                  <a:cs typeface="Myriad Pro"/>
                </a:rPr>
                <a:t>:38</a:t>
              </a:r>
            </a:p>
          </p:txBody>
        </p:sp>
      </p:grpSp>
      <p:pic>
        <p:nvPicPr>
          <p:cNvPr id="12" name="Picture 11"/>
          <p:cNvPicPr>
            <a:picLocks noChangeAspect="1"/>
          </p:cNvPicPr>
          <p:nvPr/>
        </p:nvPicPr>
        <p:blipFill>
          <a:blip r:embed="rId4"/>
          <a:stretch>
            <a:fillRect/>
          </a:stretch>
        </p:blipFill>
        <p:spPr>
          <a:xfrm>
            <a:off x="2734527" y="1417638"/>
            <a:ext cx="6870700" cy="1752600"/>
          </a:xfrm>
          <a:prstGeom prst="rect">
            <a:avLst/>
          </a:prstGeom>
        </p:spPr>
      </p:pic>
      <p:sp>
        <p:nvSpPr>
          <p:cNvPr id="14" name="Title 1"/>
          <p:cNvSpPr>
            <a:spLocks noGrp="1"/>
          </p:cNvSpPr>
          <p:nvPr>
            <p:ph type="title"/>
          </p:nvPr>
        </p:nvSpPr>
        <p:spPr>
          <a:xfrm>
            <a:off x="2003924" y="103082"/>
            <a:ext cx="8229600" cy="1143000"/>
          </a:xfrm>
        </p:spPr>
        <p:txBody>
          <a:bodyPr>
            <a:normAutofit/>
          </a:bodyPr>
          <a:lstStyle/>
          <a:p>
            <a:r>
              <a:rPr lang="en-US" dirty="0"/>
              <a:t>LDL levels and risk of disease</a:t>
            </a:r>
          </a:p>
        </p:txBody>
      </p:sp>
    </p:spTree>
    <p:extLst>
      <p:ext uri="{BB962C8B-B14F-4D97-AF65-F5344CB8AC3E}">
        <p14:creationId xmlns:p14="http://schemas.microsoft.com/office/powerpoint/2010/main" val="2849469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4"/>
          <p:cNvSpPr txBox="1">
            <a:spLocks noChangeArrowheads="1"/>
          </p:cNvSpPr>
          <p:nvPr/>
        </p:nvSpPr>
        <p:spPr bwMode="auto">
          <a:xfrm>
            <a:off x="8394530" y="6400801"/>
            <a:ext cx="2273471" cy="208395"/>
          </a:xfrm>
          <a:prstGeom prst="rect">
            <a:avLst/>
          </a:prstGeom>
          <a:noFill/>
          <a:ln w="9525">
            <a:noFill/>
            <a:round/>
            <a:headEnd/>
            <a:tailEnd/>
          </a:ln>
          <a:effectLst/>
        </p:spPr>
        <p:txBody>
          <a:bodyPr lIns="0" tIns="0" rIns="0" bIns="0">
            <a:prstTxWarp prst="textNoShape">
              <a:avLst/>
            </a:prstTxWarp>
          </a:bodyPr>
          <a:lstStyle/>
          <a:p>
            <a:pPr>
              <a:tabLst>
                <a:tab pos="723900" algn="l"/>
                <a:tab pos="1447800" algn="l"/>
                <a:tab pos="2171700" algn="l"/>
                <a:tab pos="2895600" algn="l"/>
                <a:tab pos="3619500" algn="l"/>
              </a:tabLst>
            </a:pPr>
            <a:r>
              <a:rPr lang="en-GB" sz="1000" dirty="0" err="1">
                <a:solidFill>
                  <a:srgbClr val="000000"/>
                </a:solidFill>
                <a:latin typeface="Myriad Pro"/>
                <a:ea typeface="msgothic" charset="0"/>
                <a:cs typeface="Myriad Pro"/>
              </a:rPr>
              <a:t>Pletcher</a:t>
            </a:r>
            <a:r>
              <a:rPr lang="en-GB" sz="1000" dirty="0">
                <a:solidFill>
                  <a:srgbClr val="000000"/>
                </a:solidFill>
                <a:latin typeface="Myriad Pro"/>
                <a:ea typeface="msgothic" charset="0"/>
                <a:cs typeface="Myriad Pro"/>
              </a:rPr>
              <a:t> et al. </a:t>
            </a:r>
            <a:r>
              <a:rPr lang="en-GB" sz="1000" i="1" dirty="0">
                <a:solidFill>
                  <a:srgbClr val="000000"/>
                </a:solidFill>
                <a:latin typeface="Myriad Pro"/>
                <a:ea typeface="msgothic" charset="0"/>
                <a:cs typeface="Myriad Pro"/>
              </a:rPr>
              <a:t>Ann Intern Med </a:t>
            </a:r>
            <a:r>
              <a:rPr lang="en-US" sz="1000" dirty="0">
                <a:latin typeface="Myriad Pro"/>
                <a:cs typeface="Myriad Pro"/>
              </a:rPr>
              <a:t>2010 153(3)</a:t>
            </a:r>
            <a:endParaRPr lang="en-GB" sz="1000" b="1" dirty="0">
              <a:solidFill>
                <a:srgbClr val="000000"/>
              </a:solidFill>
              <a:latin typeface="Myriad Pro"/>
              <a:ea typeface="msgothic" charset="0"/>
              <a:cs typeface="Myriad Pro"/>
            </a:endParaRPr>
          </a:p>
        </p:txBody>
      </p:sp>
      <p:grpSp>
        <p:nvGrpSpPr>
          <p:cNvPr id="3" name="Group 14"/>
          <p:cNvGrpSpPr/>
          <p:nvPr/>
        </p:nvGrpSpPr>
        <p:grpSpPr>
          <a:xfrm>
            <a:off x="3581960" y="1176397"/>
            <a:ext cx="6992351" cy="5671375"/>
            <a:chOff x="2151649" y="1176396"/>
            <a:chExt cx="6992351" cy="5671375"/>
          </a:xfrm>
        </p:grpSpPr>
        <p:pic>
          <p:nvPicPr>
            <p:cNvPr id="12" name="Picture 11" descr="chol_coronary_calcium.pdf"/>
            <p:cNvPicPr>
              <a:picLocks noChangeAspect="1"/>
            </p:cNvPicPr>
            <p:nvPr/>
          </p:nvPicPr>
          <p:blipFill>
            <a:blip r:embed="rId2"/>
            <a:srcRect l="11019" t="12581" r="66525" b="63728"/>
            <a:stretch>
              <a:fillRect/>
            </a:stretch>
          </p:blipFill>
          <p:spPr>
            <a:xfrm>
              <a:off x="2151649" y="1176396"/>
              <a:ext cx="4153642" cy="5671375"/>
            </a:xfrm>
            <a:prstGeom prst="rect">
              <a:avLst/>
            </a:prstGeom>
          </p:spPr>
        </p:pic>
        <p:pic>
          <p:nvPicPr>
            <p:cNvPr id="14" name="Picture 13" descr="chol_coronary_calcium.pdf"/>
            <p:cNvPicPr>
              <a:picLocks noChangeAspect="1"/>
            </p:cNvPicPr>
            <p:nvPr/>
          </p:nvPicPr>
          <p:blipFill>
            <a:blip r:embed="rId3"/>
            <a:srcRect l="68944" t="12296" r="11761" b="79810"/>
            <a:stretch>
              <a:fillRect/>
            </a:stretch>
          </p:blipFill>
          <p:spPr>
            <a:xfrm>
              <a:off x="6125064" y="1191712"/>
              <a:ext cx="3018936" cy="1598340"/>
            </a:xfrm>
            <a:prstGeom prst="rect">
              <a:avLst/>
            </a:prstGeom>
          </p:spPr>
        </p:pic>
      </p:grpSp>
      <p:sp>
        <p:nvSpPr>
          <p:cNvPr id="7" name="Title 1"/>
          <p:cNvSpPr>
            <a:spLocks noGrp="1"/>
          </p:cNvSpPr>
          <p:nvPr>
            <p:ph type="title"/>
          </p:nvPr>
        </p:nvSpPr>
        <p:spPr>
          <a:xfrm>
            <a:off x="1981200" y="48712"/>
            <a:ext cx="8229600" cy="1143000"/>
          </a:xfrm>
        </p:spPr>
        <p:txBody>
          <a:bodyPr>
            <a:normAutofit/>
          </a:bodyPr>
          <a:lstStyle/>
          <a:p>
            <a:r>
              <a:rPr lang="en-US" dirty="0"/>
              <a:t>LDL levels and risk of disease</a:t>
            </a:r>
          </a:p>
        </p:txBody>
      </p:sp>
    </p:spTree>
    <p:extLst>
      <p:ext uri="{BB962C8B-B14F-4D97-AF65-F5344CB8AC3E}">
        <p14:creationId xmlns:p14="http://schemas.microsoft.com/office/powerpoint/2010/main" val="2260594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4"/>
          <p:cNvGrpSpPr/>
          <p:nvPr/>
        </p:nvGrpSpPr>
        <p:grpSpPr>
          <a:xfrm>
            <a:off x="3581960" y="1176397"/>
            <a:ext cx="6992351" cy="5671375"/>
            <a:chOff x="2151649" y="1176396"/>
            <a:chExt cx="6992351" cy="5671375"/>
          </a:xfrm>
        </p:grpSpPr>
        <p:pic>
          <p:nvPicPr>
            <p:cNvPr id="26" name="Picture 25" descr="chol_coronary_calcium.pdf"/>
            <p:cNvPicPr>
              <a:picLocks noChangeAspect="1"/>
            </p:cNvPicPr>
            <p:nvPr/>
          </p:nvPicPr>
          <p:blipFill>
            <a:blip r:embed="rId2"/>
            <a:srcRect l="11019" t="12581" r="66525" b="63728"/>
            <a:stretch>
              <a:fillRect/>
            </a:stretch>
          </p:blipFill>
          <p:spPr>
            <a:xfrm>
              <a:off x="2151649" y="1176396"/>
              <a:ext cx="4153642" cy="5671375"/>
            </a:xfrm>
            <a:prstGeom prst="rect">
              <a:avLst/>
            </a:prstGeom>
          </p:spPr>
        </p:pic>
        <p:pic>
          <p:nvPicPr>
            <p:cNvPr id="27" name="Picture 26" descr="chol_coronary_calcium.pdf"/>
            <p:cNvPicPr>
              <a:picLocks noChangeAspect="1"/>
            </p:cNvPicPr>
            <p:nvPr/>
          </p:nvPicPr>
          <p:blipFill>
            <a:blip r:embed="rId3"/>
            <a:srcRect l="68944" t="12296" r="11761" b="79810"/>
            <a:stretch>
              <a:fillRect/>
            </a:stretch>
          </p:blipFill>
          <p:spPr>
            <a:xfrm>
              <a:off x="6125064" y="1191712"/>
              <a:ext cx="3018936" cy="1598340"/>
            </a:xfrm>
            <a:prstGeom prst="rect">
              <a:avLst/>
            </a:prstGeom>
          </p:spPr>
        </p:pic>
      </p:grpSp>
      <p:cxnSp>
        <p:nvCxnSpPr>
          <p:cNvPr id="8" name="Straight Arrow Connector 7"/>
          <p:cNvCxnSpPr/>
          <p:nvPr/>
        </p:nvCxnSpPr>
        <p:spPr>
          <a:xfrm>
            <a:off x="4407608" y="3654131"/>
            <a:ext cx="1998745" cy="1249275"/>
          </a:xfrm>
          <a:prstGeom prst="straightConnector1">
            <a:avLst/>
          </a:prstGeom>
          <a:ln w="635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1907602" y="3164832"/>
            <a:ext cx="2811582" cy="568969"/>
          </a:xfrm>
          <a:prstGeom prst="rect">
            <a:avLst/>
          </a:prstGeom>
          <a:solidFill>
            <a:srgbClr val="FFFFFF"/>
          </a:solidFill>
          <a:effectLst>
            <a:outerShdw blurRad="50800" dist="38100" dir="2700000" algn="br"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723900" algn="l"/>
                <a:tab pos="1447800" algn="l"/>
                <a:tab pos="2171700" algn="l"/>
                <a:tab pos="2895600" algn="l"/>
                <a:tab pos="3619500" algn="l"/>
              </a:tabLst>
            </a:pPr>
            <a:r>
              <a:rPr lang="en-US" dirty="0">
                <a:solidFill>
                  <a:srgbClr val="000000"/>
                </a:solidFill>
                <a:latin typeface="Myriad Pro"/>
                <a:ea typeface="msgothic" charset="0"/>
                <a:cs typeface="Myriad Pro"/>
              </a:rPr>
              <a:t>Average LDL United States</a:t>
            </a:r>
            <a:endParaRPr lang="en-GB" b="1" dirty="0">
              <a:solidFill>
                <a:srgbClr val="000000"/>
              </a:solidFill>
              <a:latin typeface="Myriad Pro"/>
              <a:ea typeface="msgothic" charset="0"/>
              <a:cs typeface="Myriad Pro"/>
            </a:endParaRPr>
          </a:p>
        </p:txBody>
      </p:sp>
      <p:cxnSp>
        <p:nvCxnSpPr>
          <p:cNvPr id="9" name="Straight Arrow Connector 8"/>
          <p:cNvCxnSpPr/>
          <p:nvPr/>
        </p:nvCxnSpPr>
        <p:spPr>
          <a:xfrm>
            <a:off x="4383038" y="2484333"/>
            <a:ext cx="2523001" cy="1690328"/>
          </a:xfrm>
          <a:prstGeom prst="straightConnector1">
            <a:avLst/>
          </a:prstGeom>
          <a:ln w="635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802774" y="1995034"/>
            <a:ext cx="3021238" cy="595766"/>
          </a:xfrm>
          <a:prstGeom prst="rect">
            <a:avLst/>
          </a:prstGeom>
          <a:solidFill>
            <a:srgbClr val="FFFFFF"/>
          </a:solidFill>
          <a:effectLst>
            <a:outerShdw blurRad="50800" dist="38100" dir="2700000" algn="br"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723900" algn="l"/>
                <a:tab pos="1447800" algn="l"/>
                <a:tab pos="2171700" algn="l"/>
                <a:tab pos="2895600" algn="l"/>
                <a:tab pos="3619500" algn="l"/>
              </a:tabLst>
            </a:pPr>
            <a:r>
              <a:rPr lang="en-US" dirty="0">
                <a:solidFill>
                  <a:srgbClr val="000000"/>
                </a:solidFill>
                <a:latin typeface="Myriad Pro"/>
                <a:ea typeface="msgothic" charset="0"/>
                <a:cs typeface="Myriad Pro"/>
              </a:rPr>
              <a:t>Current treatment guidelines</a:t>
            </a:r>
            <a:endParaRPr lang="en-GB" b="1" dirty="0">
              <a:solidFill>
                <a:srgbClr val="000000"/>
              </a:solidFill>
              <a:latin typeface="Myriad Pro"/>
              <a:ea typeface="msgothic" charset="0"/>
              <a:cs typeface="Myriad Pro"/>
            </a:endParaRPr>
          </a:p>
        </p:txBody>
      </p:sp>
      <p:sp>
        <p:nvSpPr>
          <p:cNvPr id="11" name="Text Box 4"/>
          <p:cNvSpPr txBox="1">
            <a:spLocks noChangeArrowheads="1"/>
          </p:cNvSpPr>
          <p:nvPr/>
        </p:nvSpPr>
        <p:spPr bwMode="auto">
          <a:xfrm>
            <a:off x="8359393" y="6610570"/>
            <a:ext cx="2273471" cy="208395"/>
          </a:xfrm>
          <a:prstGeom prst="rect">
            <a:avLst/>
          </a:prstGeom>
          <a:noFill/>
          <a:ln w="9525">
            <a:noFill/>
            <a:round/>
            <a:headEnd/>
            <a:tailEnd/>
          </a:ln>
          <a:effectLst/>
        </p:spPr>
        <p:txBody>
          <a:bodyPr lIns="0" tIns="0" rIns="0" bIns="0">
            <a:prstTxWarp prst="textNoShape">
              <a:avLst/>
            </a:prstTxWarp>
          </a:bodyPr>
          <a:lstStyle/>
          <a:p>
            <a:pPr>
              <a:tabLst>
                <a:tab pos="723900" algn="l"/>
                <a:tab pos="1447800" algn="l"/>
                <a:tab pos="2171700" algn="l"/>
                <a:tab pos="2895600" algn="l"/>
                <a:tab pos="3619500" algn="l"/>
              </a:tabLst>
            </a:pPr>
            <a:r>
              <a:rPr lang="en-GB" sz="1000" dirty="0" err="1">
                <a:solidFill>
                  <a:srgbClr val="000000"/>
                </a:solidFill>
                <a:latin typeface="Myriad Pro"/>
                <a:ea typeface="msgothic" charset="0"/>
                <a:cs typeface="Myriad Pro"/>
              </a:rPr>
              <a:t>Pletcher</a:t>
            </a:r>
            <a:r>
              <a:rPr lang="en-GB" sz="1000" dirty="0">
                <a:solidFill>
                  <a:srgbClr val="000000"/>
                </a:solidFill>
                <a:latin typeface="Myriad Pro"/>
                <a:ea typeface="msgothic" charset="0"/>
                <a:cs typeface="Myriad Pro"/>
              </a:rPr>
              <a:t> et al. </a:t>
            </a:r>
            <a:r>
              <a:rPr lang="en-GB" sz="1000" i="1" dirty="0">
                <a:solidFill>
                  <a:srgbClr val="000000"/>
                </a:solidFill>
                <a:latin typeface="Myriad Pro"/>
                <a:ea typeface="msgothic" charset="0"/>
                <a:cs typeface="Myriad Pro"/>
              </a:rPr>
              <a:t>Ann Intern Med </a:t>
            </a:r>
            <a:r>
              <a:rPr lang="en-US" sz="1000" dirty="0">
                <a:latin typeface="Myriad Pro"/>
                <a:cs typeface="Myriad Pro"/>
              </a:rPr>
              <a:t>2010 153(3)</a:t>
            </a:r>
            <a:endParaRPr lang="en-GB" sz="1000" b="1" dirty="0">
              <a:solidFill>
                <a:srgbClr val="000000"/>
              </a:solidFill>
              <a:latin typeface="Myriad Pro"/>
              <a:ea typeface="msgothic" charset="0"/>
              <a:cs typeface="Myriad Pro"/>
            </a:endParaRPr>
          </a:p>
        </p:txBody>
      </p:sp>
      <p:sp>
        <p:nvSpPr>
          <p:cNvPr id="13" name="Title 1"/>
          <p:cNvSpPr>
            <a:spLocks noGrp="1"/>
          </p:cNvSpPr>
          <p:nvPr>
            <p:ph type="title"/>
          </p:nvPr>
        </p:nvSpPr>
        <p:spPr>
          <a:xfrm>
            <a:off x="1907602" y="50668"/>
            <a:ext cx="8229600" cy="1143000"/>
          </a:xfrm>
        </p:spPr>
        <p:txBody>
          <a:bodyPr>
            <a:normAutofit/>
          </a:bodyPr>
          <a:lstStyle/>
          <a:p>
            <a:r>
              <a:rPr lang="en-US" dirty="0"/>
              <a:t>LDL levels and risk of disease</a:t>
            </a:r>
          </a:p>
        </p:txBody>
      </p:sp>
    </p:spTree>
    <p:extLst>
      <p:ext uri="{BB962C8B-B14F-4D97-AF65-F5344CB8AC3E}">
        <p14:creationId xmlns:p14="http://schemas.microsoft.com/office/powerpoint/2010/main" val="3853552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inking-water.jpg"/>
          <p:cNvPicPr>
            <a:picLocks noChangeAspect="1"/>
          </p:cNvPicPr>
          <p:nvPr/>
        </p:nvPicPr>
        <p:blipFill>
          <a:blip r:embed="rId2"/>
          <a:stretch>
            <a:fillRect/>
          </a:stretch>
        </p:blipFill>
        <p:spPr>
          <a:xfrm>
            <a:off x="2194806" y="3942791"/>
            <a:ext cx="3529233" cy="2646924"/>
          </a:xfrm>
          <a:prstGeom prst="rect">
            <a:avLst/>
          </a:prstGeom>
          <a:ln>
            <a:noFill/>
          </a:ln>
          <a:effectLst>
            <a:outerShdw blurRad="292100" dist="139700" dir="2700000" algn="tl" rotWithShape="0">
              <a:srgbClr val="333333">
                <a:alpha val="65000"/>
              </a:srgbClr>
            </a:outerShdw>
          </a:effectLst>
        </p:spPr>
      </p:pic>
      <p:pic>
        <p:nvPicPr>
          <p:cNvPr id="5" name="Picture 4" descr="pills.jpg"/>
          <p:cNvPicPr>
            <a:picLocks noChangeAspect="1"/>
          </p:cNvPicPr>
          <p:nvPr/>
        </p:nvPicPr>
        <p:blipFill>
          <a:blip r:embed="rId3"/>
          <a:srcRect l="18580" t="9839" r="34255" b="5683"/>
          <a:stretch>
            <a:fillRect/>
          </a:stretch>
        </p:blipFill>
        <p:spPr>
          <a:xfrm>
            <a:off x="1810937" y="1328851"/>
            <a:ext cx="2452214" cy="3137292"/>
          </a:xfrm>
          <a:prstGeom prst="rect">
            <a:avLst/>
          </a:prstGeom>
          <a:ln>
            <a:noFill/>
          </a:ln>
          <a:effectLst>
            <a:outerShdw blurRad="292100" dist="139700" dir="2700000" algn="tl" rotWithShape="0">
              <a:srgbClr val="333333">
                <a:alpha val="65000"/>
              </a:srgbClr>
            </a:outerShdw>
          </a:effectLst>
        </p:spPr>
      </p:pic>
      <p:pic>
        <p:nvPicPr>
          <p:cNvPr id="10" name="Picture 9" descr="populations.jpg"/>
          <p:cNvPicPr>
            <a:picLocks noChangeAspect="1"/>
          </p:cNvPicPr>
          <p:nvPr/>
        </p:nvPicPr>
        <p:blipFill>
          <a:blip r:embed="rId4"/>
          <a:srcRect l="8373" t="11252" r="4913" b="6968"/>
          <a:stretch>
            <a:fillRect/>
          </a:stretch>
        </p:blipFill>
        <p:spPr>
          <a:xfrm>
            <a:off x="6796303" y="1328851"/>
            <a:ext cx="3176410" cy="2286000"/>
          </a:xfrm>
          <a:prstGeom prst="rect">
            <a:avLst/>
          </a:prstGeom>
          <a:ln>
            <a:noFill/>
          </a:ln>
          <a:effectLst>
            <a:outerShdw blurRad="292100" dist="139700" dir="2700000" algn="tl" rotWithShape="0">
              <a:srgbClr val="333333">
                <a:alpha val="65000"/>
              </a:srgbClr>
            </a:outerShdw>
          </a:effectLst>
        </p:spPr>
      </p:pic>
      <p:pic>
        <p:nvPicPr>
          <p:cNvPr id="11" name="Picture 10" descr="populations_red.jpg"/>
          <p:cNvPicPr>
            <a:picLocks noChangeAspect="1"/>
          </p:cNvPicPr>
          <p:nvPr/>
        </p:nvPicPr>
        <p:blipFill>
          <a:blip r:embed="rId5"/>
          <a:srcRect l="7747" t="10745" r="5539" b="7475"/>
          <a:stretch>
            <a:fillRect/>
          </a:stretch>
        </p:blipFill>
        <p:spPr>
          <a:xfrm>
            <a:off x="6796303" y="4303715"/>
            <a:ext cx="3176410" cy="2286000"/>
          </a:xfrm>
          <a:prstGeom prst="rect">
            <a:avLst/>
          </a:prstGeom>
          <a:ln>
            <a:noFill/>
          </a:ln>
          <a:effectLst>
            <a:outerShdw blurRad="292100" dist="139700" dir="2700000" algn="tl" rotWithShape="0">
              <a:srgbClr val="333333">
                <a:alpha val="65000"/>
              </a:srgbClr>
            </a:outerShdw>
          </a:effectLst>
        </p:spPr>
      </p:pic>
      <p:sp>
        <p:nvSpPr>
          <p:cNvPr id="7" name="Title 1"/>
          <p:cNvSpPr>
            <a:spLocks noGrp="1"/>
          </p:cNvSpPr>
          <p:nvPr>
            <p:ph type="title"/>
          </p:nvPr>
        </p:nvSpPr>
        <p:spPr>
          <a:xfrm>
            <a:off x="1981200" y="68487"/>
            <a:ext cx="8229600" cy="1143000"/>
          </a:xfrm>
        </p:spPr>
        <p:txBody>
          <a:bodyPr>
            <a:normAutofit/>
          </a:bodyPr>
          <a:lstStyle/>
          <a:p>
            <a:r>
              <a:rPr lang="en-US" dirty="0"/>
              <a:t>Selecting populations for treatment</a:t>
            </a:r>
          </a:p>
        </p:txBody>
      </p:sp>
    </p:spTree>
    <p:extLst>
      <p:ext uri="{BB962C8B-B14F-4D97-AF65-F5344CB8AC3E}">
        <p14:creationId xmlns:p14="http://schemas.microsoft.com/office/powerpoint/2010/main" val="2576941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101024"/>
            <a:ext cx="8229600" cy="3842577"/>
          </a:xfrm>
        </p:spPr>
        <p:txBody>
          <a:bodyPr>
            <a:normAutofit fontScale="92500" lnSpcReduction="10000"/>
          </a:bodyPr>
          <a:lstStyle/>
          <a:p>
            <a:endParaRPr lang="en-US" dirty="0"/>
          </a:p>
          <a:p>
            <a:r>
              <a:rPr lang="en-US" dirty="0"/>
              <a:t>An estimate of the long-term risk at birth</a:t>
            </a:r>
          </a:p>
          <a:p>
            <a:endParaRPr lang="en-US" dirty="0"/>
          </a:p>
          <a:p>
            <a:r>
              <a:rPr lang="en-US" dirty="0"/>
              <a:t>Genetic risk can be combined with biomarkers and clinical features </a:t>
            </a:r>
          </a:p>
          <a:p>
            <a:endParaRPr lang="en-US" dirty="0"/>
          </a:p>
          <a:p>
            <a:r>
              <a:rPr lang="en-US" dirty="0"/>
              <a:t>Genetics explains about 50% of risk. One cannot predict risk any better than that but 50% is a non-trivial proportion of risk</a:t>
            </a:r>
          </a:p>
        </p:txBody>
      </p:sp>
      <p:sp>
        <p:nvSpPr>
          <p:cNvPr id="4" name="Title 1"/>
          <p:cNvSpPr>
            <a:spLocks noGrp="1"/>
          </p:cNvSpPr>
          <p:nvPr>
            <p:ph type="title"/>
          </p:nvPr>
        </p:nvSpPr>
        <p:spPr>
          <a:xfrm>
            <a:off x="1981200" y="274638"/>
            <a:ext cx="8229600" cy="1143000"/>
          </a:xfrm>
        </p:spPr>
        <p:txBody>
          <a:bodyPr>
            <a:normAutofit/>
          </a:bodyPr>
          <a:lstStyle/>
          <a:p>
            <a:r>
              <a:rPr lang="en-US" dirty="0"/>
              <a:t>Why estimate genetic risk?</a:t>
            </a:r>
          </a:p>
        </p:txBody>
      </p:sp>
    </p:spTree>
    <p:extLst>
      <p:ext uri="{BB962C8B-B14F-4D97-AF65-F5344CB8AC3E}">
        <p14:creationId xmlns:p14="http://schemas.microsoft.com/office/powerpoint/2010/main" val="1842661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857251"/>
            <a:ext cx="7886700" cy="994172"/>
          </a:xfrm>
        </p:spPr>
        <p:txBody>
          <a:bodyPr>
            <a:normAutofit fontScale="90000"/>
          </a:bodyPr>
          <a:lstStyle/>
          <a:p>
            <a:pPr algn="ctr"/>
            <a:r>
              <a:rPr lang="en-US" dirty="0"/>
              <a:t>BLUP </a:t>
            </a:r>
            <a:r>
              <a:rPr lang="mr-IN" dirty="0"/>
              <a:t>–</a:t>
            </a:r>
            <a:r>
              <a:rPr lang="en-US" dirty="0"/>
              <a:t> Best Linear Unbiased Predictor</a:t>
            </a:r>
          </a:p>
        </p:txBody>
      </p:sp>
      <p:sp>
        <p:nvSpPr>
          <p:cNvPr id="3" name="Content Placeholder 2"/>
          <p:cNvSpPr>
            <a:spLocks noGrp="1"/>
          </p:cNvSpPr>
          <p:nvPr>
            <p:ph idx="1"/>
          </p:nvPr>
        </p:nvSpPr>
        <p:spPr>
          <a:xfrm>
            <a:off x="5445596" y="2112495"/>
            <a:ext cx="4194073" cy="1318675"/>
          </a:xfrm>
        </p:spPr>
        <p:txBody>
          <a:bodyPr>
            <a:normAutofit fontScale="77500" lnSpcReduction="20000"/>
          </a:bodyPr>
          <a:lstStyle/>
          <a:p>
            <a:r>
              <a:rPr lang="en-US" dirty="0"/>
              <a:t>Infinitesimal model</a:t>
            </a:r>
          </a:p>
          <a:p>
            <a:r>
              <a:rPr lang="en-US" dirty="0"/>
              <a:t>Genetic effects are random</a:t>
            </a:r>
          </a:p>
          <a:p>
            <a:r>
              <a:rPr lang="en-US" dirty="0"/>
              <a:t>Predict the expected genetic effect</a:t>
            </a:r>
          </a:p>
        </p:txBody>
      </p:sp>
      <p:pic>
        <p:nvPicPr>
          <p:cNvPr id="4" name="Picture 3"/>
          <p:cNvPicPr>
            <a:picLocks noChangeAspect="1"/>
          </p:cNvPicPr>
          <p:nvPr/>
        </p:nvPicPr>
        <p:blipFill>
          <a:blip r:embed="rId2"/>
          <a:stretch>
            <a:fillRect/>
          </a:stretch>
        </p:blipFill>
        <p:spPr>
          <a:xfrm>
            <a:off x="1962774" y="1850481"/>
            <a:ext cx="2808263" cy="4079929"/>
          </a:xfrm>
          <a:prstGeom prst="rect">
            <a:avLst/>
          </a:prstGeom>
        </p:spPr>
      </p:pic>
      <p:pic>
        <p:nvPicPr>
          <p:cNvPr id="5" name="Picture 4"/>
          <p:cNvPicPr>
            <a:picLocks noChangeAspect="1"/>
          </p:cNvPicPr>
          <p:nvPr/>
        </p:nvPicPr>
        <p:blipFill>
          <a:blip r:embed="rId3"/>
          <a:stretch>
            <a:fillRect/>
          </a:stretch>
        </p:blipFill>
        <p:spPr>
          <a:xfrm>
            <a:off x="5445596" y="3692242"/>
            <a:ext cx="3629543" cy="2185261"/>
          </a:xfrm>
          <a:prstGeom prst="rect">
            <a:avLst/>
          </a:prstGeom>
        </p:spPr>
      </p:pic>
    </p:spTree>
    <p:extLst>
      <p:ext uri="{BB962C8B-B14F-4D97-AF65-F5344CB8AC3E}">
        <p14:creationId xmlns:p14="http://schemas.microsoft.com/office/powerpoint/2010/main" val="198721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74096</TotalTime>
  <Words>1016</Words>
  <Application>Microsoft Macintosh PowerPoint</Application>
  <PresentationFormat>Widescreen</PresentationFormat>
  <Paragraphs>210</Paragraphs>
  <Slides>34</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Cambria Math</vt:lpstr>
      <vt:lpstr>Myriad Pro</vt:lpstr>
      <vt:lpstr>Office Theme</vt:lpstr>
      <vt:lpstr>Genetic risk prediction</vt:lpstr>
      <vt:lpstr>Effect sizes of individual variants are very small</vt:lpstr>
      <vt:lpstr>Measuring risk of myocardial infarction</vt:lpstr>
      <vt:lpstr>LDL levels and risk of disease</vt:lpstr>
      <vt:lpstr>LDL levels and risk of disease</vt:lpstr>
      <vt:lpstr>LDL levels and risk of disease</vt:lpstr>
      <vt:lpstr>Selecting populations for treatment</vt:lpstr>
      <vt:lpstr>Why estimate genetic risk?</vt:lpstr>
      <vt:lpstr>BLUP – Best Linear Unbiased Predictor</vt:lpstr>
      <vt:lpstr>Accuracy of polygenic prediction in cattle</vt:lpstr>
      <vt:lpstr>Applications in humans</vt:lpstr>
      <vt:lpstr>Extensions of BLUP – multiple variance scales and binary phenotypes</vt:lpstr>
      <vt:lpstr>Methods that work with summary statistics</vt:lpstr>
      <vt:lpstr>LDPred – a Bayesian method using summary statistics</vt:lpstr>
      <vt:lpstr>Extreme tails in the distributions of genetic risk scores are highly predictive</vt:lpstr>
      <vt:lpstr>With some caveats</vt:lpstr>
      <vt:lpstr>Linear models for genetic risk prediction</vt:lpstr>
      <vt:lpstr>“Polygenic scores” can leverage summary statistics from a large GWAS study</vt:lpstr>
      <vt:lpstr>“Polygenic scores” can leverage summary statistics from a large GWAS study</vt:lpstr>
      <vt:lpstr>“Polygenic scores” can leverage summary statistics from a large GWAS study</vt:lpstr>
      <vt:lpstr>P-value thresholding can be reformulated as “shrinking” estimated effect sizes</vt:lpstr>
      <vt:lpstr>The optimal polygenic score can be constructed with “conditional mean effects”</vt:lpstr>
      <vt:lpstr>Accounting for LD in summary data is a major challenge</vt:lpstr>
      <vt:lpstr>Accounting for LD in summary data is a major challenge</vt:lpstr>
      <vt:lpstr>Our approach (“Non-Parametric Shrinkage” or NPS)</vt:lpstr>
      <vt:lpstr>Our approach (“Non-Parametric Shrinkage” or NPS)</vt:lpstr>
      <vt:lpstr>Partitioned risk scores</vt:lpstr>
      <vt:lpstr>Piecewise linear interpolation on shrinkage curve</vt:lpstr>
      <vt:lpstr>How to deal with LD?</vt:lpstr>
      <vt:lpstr>Decorrelating linear projection P</vt:lpstr>
      <vt:lpstr>Other shrinkage methods: PRS-CS</vt:lpstr>
      <vt:lpstr>Lassosum – extension of LASSO</vt:lpstr>
      <vt:lpstr>Accuracy of the 5% tail</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Vladimir Seplyarskiy</dc:creator>
  <cp:lastModifiedBy>Sunyaev, Shamil,Ph.D.</cp:lastModifiedBy>
  <cp:revision>329</cp:revision>
  <dcterms:created xsi:type="dcterms:W3CDTF">2018-09-21T15:15:30Z</dcterms:created>
  <dcterms:modified xsi:type="dcterms:W3CDTF">2021-01-29T20:22:38Z</dcterms:modified>
</cp:coreProperties>
</file>