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embeddings/oleObject1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702" r:id="rId2"/>
    <p:sldId id="1089" r:id="rId3"/>
    <p:sldId id="1090" r:id="rId4"/>
    <p:sldId id="1091" r:id="rId5"/>
    <p:sldId id="1092" r:id="rId6"/>
    <p:sldId id="1093" r:id="rId7"/>
    <p:sldId id="1094" r:id="rId8"/>
    <p:sldId id="1095" r:id="rId9"/>
    <p:sldId id="1096" r:id="rId10"/>
    <p:sldId id="1097" r:id="rId11"/>
    <p:sldId id="1098" r:id="rId12"/>
    <p:sldId id="1113" r:id="rId13"/>
    <p:sldId id="1114" r:id="rId14"/>
    <p:sldId id="1115" r:id="rId15"/>
    <p:sldId id="1116" r:id="rId16"/>
    <p:sldId id="1117" r:id="rId17"/>
    <p:sldId id="1118" r:id="rId18"/>
    <p:sldId id="1119" r:id="rId19"/>
    <p:sldId id="1120" r:id="rId20"/>
    <p:sldId id="1121" r:id="rId21"/>
    <p:sldId id="1122" r:id="rId22"/>
    <p:sldId id="1123" r:id="rId23"/>
    <p:sldId id="1124" r:id="rId24"/>
    <p:sldId id="1125" r:id="rId25"/>
    <p:sldId id="1126" r:id="rId26"/>
    <p:sldId id="1141" r:id="rId27"/>
    <p:sldId id="1142" r:id="rId28"/>
    <p:sldId id="1127" r:id="rId29"/>
    <p:sldId id="1128" r:id="rId30"/>
    <p:sldId id="1129" r:id="rId31"/>
    <p:sldId id="1145" r:id="rId32"/>
    <p:sldId id="1146" r:id="rId33"/>
    <p:sldId id="1147" r:id="rId34"/>
    <p:sldId id="1148" r:id="rId35"/>
    <p:sldId id="1149" r:id="rId36"/>
    <p:sldId id="1150" r:id="rId37"/>
    <p:sldId id="1151" r:id="rId38"/>
    <p:sldId id="1152" r:id="rId39"/>
    <p:sldId id="1153" r:id="rId40"/>
    <p:sldId id="1154" r:id="rId41"/>
    <p:sldId id="1155" r:id="rId42"/>
    <p:sldId id="1156" r:id="rId43"/>
    <p:sldId id="1157" r:id="rId44"/>
    <p:sldId id="1158" r:id="rId45"/>
    <p:sldId id="1130" r:id="rId46"/>
    <p:sldId id="1131" r:id="rId47"/>
    <p:sldId id="1132" r:id="rId48"/>
    <p:sldId id="1133" r:id="rId49"/>
    <p:sldId id="1134" r:id="rId50"/>
    <p:sldId id="1143" r:id="rId51"/>
    <p:sldId id="1144" r:id="rId52"/>
    <p:sldId id="1135" r:id="rId53"/>
    <p:sldId id="1136" r:id="rId54"/>
    <p:sldId id="1137" r:id="rId55"/>
    <p:sldId id="1138" r:id="rId56"/>
    <p:sldId id="1139" r:id="rId57"/>
    <p:sldId id="114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gie" initials="R" lastIdx="9" clrIdx="0"/>
  <p:cmAuthor id="1" name="suzanne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8"/>
    <a:srgbClr val="2D06BA"/>
    <a:srgbClr val="FDE7FB"/>
    <a:srgbClr val="FCD0F9"/>
    <a:srgbClr val="2F06C4"/>
    <a:srgbClr val="000000"/>
    <a:srgbClr val="030010"/>
    <a:srgbClr val="0F243D"/>
    <a:srgbClr val="D32D90"/>
    <a:srgbClr val="561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3" autoAdjust="0"/>
    <p:restoredTop sz="93702" autoAdjust="0"/>
  </p:normalViewPr>
  <p:slideViewPr>
    <p:cSldViewPr>
      <p:cViewPr>
        <p:scale>
          <a:sx n="62" d="100"/>
          <a:sy n="62" d="100"/>
        </p:scale>
        <p:origin x="-2000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9BDBE-7CF6-4F90-9242-FC952E611852}" type="datetimeFigureOut">
              <a:rPr lang="en-US" smtClean="0"/>
              <a:t>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3C7D4-8E9E-4283-8D1A-110AF939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B1E78-6783-4FCB-B915-74A041AABC03}" type="datetimeFigureOut">
              <a:rPr lang="en-US" smtClean="0"/>
              <a:t>2/6/15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036E-4CFF-4634-BA51-52539E836C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8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E036E-4CFF-4634-BA51-52539E836C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168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65B18C28-19B4-4F12-9537-153B90DB8B87}" type="slidenum">
              <a:rPr lang="en-US" altLang="en-US" sz="1000">
                <a:solidFill>
                  <a:schemeClr val="tx1"/>
                </a:solidFill>
              </a:rPr>
              <a:pPr/>
              <a:t>10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0F6B23DA-B53C-472C-B368-068E53CBEAEC}" type="slidenum">
              <a:rPr lang="en-US" altLang="en-US" sz="1000">
                <a:solidFill>
                  <a:schemeClr val="tx1"/>
                </a:solidFill>
              </a:rPr>
              <a:pPr/>
              <a:t>11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8E600518-21D5-4F73-81D6-4C67A45D56EF}" type="slidenum">
              <a:rPr lang="en-US" altLang="en-US" sz="1000">
                <a:solidFill>
                  <a:schemeClr val="tx1"/>
                </a:solidFill>
              </a:rPr>
              <a:pPr/>
              <a:t>12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4CE41757-6E8A-4D0E-8A20-7B8684966A5B}" type="slidenum">
              <a:rPr lang="en-US" altLang="en-US" sz="1000">
                <a:solidFill>
                  <a:schemeClr val="tx1"/>
                </a:solidFill>
              </a:rPr>
              <a:pPr/>
              <a:t>13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78DA2C1F-241E-4D8B-A016-C5BA96E1348A}" type="slidenum">
              <a:rPr lang="en-US" altLang="en-US" sz="1000">
                <a:solidFill>
                  <a:schemeClr val="tx1"/>
                </a:solidFill>
              </a:rPr>
              <a:pPr/>
              <a:t>14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2E0C9F56-DDB1-4951-8559-5D46FACE0457}" type="slidenum">
              <a:rPr lang="en-US" altLang="en-US" sz="1000">
                <a:solidFill>
                  <a:schemeClr val="tx1"/>
                </a:solidFill>
              </a:rPr>
              <a:pPr/>
              <a:t>15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36A44688-B60F-45DC-934F-AC222C54DC79}" type="slidenum">
              <a:rPr lang="en-US" altLang="en-US" sz="1000">
                <a:solidFill>
                  <a:schemeClr val="tx1"/>
                </a:solidFill>
              </a:rPr>
              <a:pPr/>
              <a:t>16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ACD08653-D925-4416-95E2-84E80A00327A}" type="slidenum">
              <a:rPr lang="en-US" altLang="en-US" sz="1000">
                <a:solidFill>
                  <a:schemeClr val="tx1"/>
                </a:solidFill>
              </a:rPr>
              <a:pPr/>
              <a:t>17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124E9404-DAFA-4C25-B02D-92AEC17AEB12}" type="slidenum">
              <a:rPr lang="en-US" altLang="en-US" sz="1000">
                <a:solidFill>
                  <a:schemeClr val="tx1"/>
                </a:solidFill>
              </a:rPr>
              <a:pPr/>
              <a:t>18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5114"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 defTabSz="885114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 defTabSz="885114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 defTabSz="885114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 defTabSz="885114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defTabSz="885114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defTabSz="885114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defTabSz="885114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defTabSz="885114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BD161818-18A6-43E2-86EE-5DEC629BDB5E}" type="slidenum">
              <a:rPr lang="en-US" altLang="en-US" sz="1000">
                <a:solidFill>
                  <a:schemeClr val="tx1"/>
                </a:solidFill>
              </a:rPr>
              <a:pPr/>
              <a:t>19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AAC80636-311C-4CAA-824A-2B5CB6E41632}" type="slidenum">
              <a:rPr lang="en-US" altLang="en-US" sz="1000">
                <a:solidFill>
                  <a:schemeClr val="tx1"/>
                </a:solidFill>
              </a:rPr>
              <a:pPr/>
              <a:t>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8E7089CE-CCE3-4A4F-BFB6-97FBFDB02E87}" type="slidenum">
              <a:rPr lang="en-US" altLang="en-US" sz="1000">
                <a:solidFill>
                  <a:schemeClr val="tx1"/>
                </a:solidFill>
              </a:rPr>
              <a:pPr/>
              <a:t>20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1DFBCE02-199A-43CB-AFB4-91840E024869}" type="slidenum">
              <a:rPr lang="en-US" altLang="en-US" sz="1000">
                <a:solidFill>
                  <a:schemeClr val="tx1"/>
                </a:solidFill>
              </a:rPr>
              <a:pPr/>
              <a:t>21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520DBD4F-2CF2-43AC-A644-BD63A5DA1B71}" type="slidenum">
              <a:rPr lang="en-US" altLang="en-US" sz="1000">
                <a:solidFill>
                  <a:schemeClr val="tx1"/>
                </a:solidFill>
              </a:rPr>
              <a:pPr/>
              <a:t>23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22FCB3D2-AC64-4D2A-A76E-177B14786AC8}" type="slidenum">
              <a:rPr lang="en-US" altLang="en-US" sz="1000">
                <a:solidFill>
                  <a:schemeClr val="tx1"/>
                </a:solidFill>
              </a:rPr>
              <a:pPr/>
              <a:t>24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3315C4DF-81D5-4DA4-9E2B-338EABBFDC40}" type="slidenum">
              <a:rPr lang="en-US" altLang="en-US" sz="1000">
                <a:solidFill>
                  <a:schemeClr val="tx1"/>
                </a:solidFill>
              </a:rPr>
              <a:pPr/>
              <a:t>25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3315C4DF-81D5-4DA4-9E2B-338EABBFDC40}" type="slidenum">
              <a:rPr lang="en-US" altLang="en-US" sz="1000">
                <a:solidFill>
                  <a:schemeClr val="tx1"/>
                </a:solidFill>
              </a:rPr>
              <a:pPr/>
              <a:t>26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7C274F50-CB6D-4BE4-9931-800943C5B890}" type="slidenum">
              <a:rPr lang="en-US" altLang="en-US" sz="1000">
                <a:solidFill>
                  <a:schemeClr val="tx1"/>
                </a:solidFill>
              </a:rPr>
              <a:pPr/>
              <a:t>28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57378" name="Rectangle 7"/>
          <p:cNvSpPr txBox="1">
            <a:spLocks noGrp="1" noChangeArrowheads="1"/>
          </p:cNvSpPr>
          <p:nvPr/>
        </p:nvSpPr>
        <p:spPr bwMode="auto">
          <a:xfrm>
            <a:off x="3887530" y="8685878"/>
            <a:ext cx="2968937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2" tIns="46146" rIns="92292" bIns="46146" anchor="b"/>
          <a:lstStyle/>
          <a:p>
            <a:pPr defTabSz="922645">
              <a:defRPr/>
            </a:pPr>
            <a:fld id="{E708791B-03C5-42E0-A39D-C12C254F305D}" type="slidenum">
              <a:rPr lang="en-US" sz="1200"/>
              <a:pPr defTabSz="922645">
                <a:defRPr/>
              </a:pPr>
              <a:t>28</a:t>
            </a:fld>
            <a:endParaRPr lang="en-US" sz="1200" dirty="0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960" y="4341522"/>
            <a:ext cx="5490081" cy="41160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2" tIns="46146" rIns="92292" bIns="46146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83E428A3-A741-49CA-83A2-DA4696226572}" type="slidenum">
              <a:rPr lang="en-US" altLang="en-US" sz="1000">
                <a:solidFill>
                  <a:schemeClr val="tx1"/>
                </a:solidFill>
              </a:rPr>
              <a:pPr/>
              <a:t>29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7FA10191-192C-433B-A59C-A431DDB611AA}" type="slidenum">
              <a:rPr lang="en-US" altLang="en-US" sz="1000">
                <a:solidFill>
                  <a:schemeClr val="tx1"/>
                </a:solidFill>
              </a:rPr>
              <a:pPr/>
              <a:t>30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359426" name="Rectangle 7"/>
          <p:cNvSpPr txBox="1">
            <a:spLocks noGrp="1" noChangeArrowheads="1"/>
          </p:cNvSpPr>
          <p:nvPr/>
        </p:nvSpPr>
        <p:spPr bwMode="auto">
          <a:xfrm>
            <a:off x="3887530" y="8685878"/>
            <a:ext cx="2968937" cy="45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2" tIns="46146" rIns="92292" bIns="46146" anchor="b"/>
          <a:lstStyle/>
          <a:p>
            <a:pPr defTabSz="922645">
              <a:defRPr/>
            </a:pPr>
            <a:fld id="{B82EB20A-2AA7-4139-96FA-40EED9A365B0}" type="slidenum">
              <a:rPr lang="en-US" sz="1200"/>
              <a:pPr defTabSz="922645">
                <a:defRPr/>
              </a:pPr>
              <a:t>30</a:t>
            </a:fld>
            <a:endParaRPr lang="en-US" sz="12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960" y="4341522"/>
            <a:ext cx="5490081" cy="41160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2" tIns="46146" rIns="92292" bIns="46146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BE59B63F-42F0-40E4-85E1-4EBCC53370A4}" type="slidenum">
              <a:rPr lang="en-US" altLang="en-US" sz="1000">
                <a:solidFill>
                  <a:schemeClr val="tx1"/>
                </a:solidFill>
              </a:rPr>
              <a:pPr/>
              <a:t>31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16EF22C5-73FA-4955-B354-B0991621D85B}" type="slidenum">
              <a:rPr lang="en-US" altLang="en-US" sz="1000">
                <a:solidFill>
                  <a:schemeClr val="tx1"/>
                </a:solidFill>
              </a:rPr>
              <a:pPr/>
              <a:t>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87DB56FA-00CE-496F-923A-63FB43B9BB75}" type="slidenum">
              <a:rPr lang="en-US" altLang="en-US" sz="1000">
                <a:solidFill>
                  <a:schemeClr val="tx1"/>
                </a:solidFill>
              </a:rPr>
              <a:pPr/>
              <a:t>32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1A7918C6-9BA8-4C85-9E82-6D504E104A99}" type="slidenum">
              <a:rPr lang="en-US" altLang="en-US" sz="1000">
                <a:solidFill>
                  <a:schemeClr val="tx1"/>
                </a:solidFill>
              </a:rPr>
              <a:pPr/>
              <a:t>33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5125214B-F160-4BB2-8BBD-F804E5ABD1BA}" type="slidenum">
              <a:rPr lang="en-US" altLang="en-US" sz="1000">
                <a:solidFill>
                  <a:schemeClr val="tx1"/>
                </a:solidFill>
              </a:rPr>
              <a:pPr/>
              <a:t>34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A43E1AE4-DF66-4470-9237-AB9C53E8D586}" type="slidenum">
              <a:rPr lang="en-US" altLang="en-US" sz="1000">
                <a:solidFill>
                  <a:schemeClr val="tx1"/>
                </a:solidFill>
              </a:rPr>
              <a:pPr/>
              <a:t>35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B38E5E22-4000-479C-8182-8340FA33F3E9}" type="slidenum">
              <a:rPr lang="en-US" altLang="en-US" sz="1000">
                <a:solidFill>
                  <a:schemeClr val="tx1"/>
                </a:solidFill>
              </a:rPr>
              <a:pPr/>
              <a:t>36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ECB972A6-CD37-4E19-BC7A-0DED7D7B2312}" type="slidenum">
              <a:rPr lang="en-US" altLang="en-US" sz="1000">
                <a:solidFill>
                  <a:schemeClr val="tx1"/>
                </a:solidFill>
              </a:rPr>
              <a:pPr/>
              <a:t>37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2E8F121A-5037-49F9-BE2A-587D6FDBF6C4}" type="slidenum">
              <a:rPr lang="en-US" altLang="en-US" sz="1000">
                <a:solidFill>
                  <a:schemeClr val="tx1"/>
                </a:solidFill>
              </a:rPr>
              <a:pPr/>
              <a:t>38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D3184BB3-21B7-4E72-9781-E2981675CE9D}" type="slidenum">
              <a:rPr lang="en-US" altLang="en-US" sz="1000">
                <a:solidFill>
                  <a:schemeClr val="tx1"/>
                </a:solidFill>
              </a:rPr>
              <a:pPr/>
              <a:t>39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A8D2BB4F-8BF7-416C-B58C-62A660E6BCB8}" type="slidenum">
              <a:rPr lang="en-US" altLang="en-US" sz="1000">
                <a:solidFill>
                  <a:schemeClr val="tx1"/>
                </a:solidFill>
              </a:rPr>
              <a:pPr/>
              <a:t>40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BF2BEA09-E26A-4212-A6D9-6F81E7A4AF9E}" type="slidenum">
              <a:rPr lang="en-US" altLang="en-US" sz="1000">
                <a:solidFill>
                  <a:schemeClr val="tx1"/>
                </a:solidFill>
              </a:rPr>
              <a:pPr/>
              <a:t>41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B451B510-978A-484C-BDE2-DADE23ABE0E8}" type="slidenum">
              <a:rPr lang="en-US" altLang="en-US" sz="1000">
                <a:solidFill>
                  <a:schemeClr val="tx1"/>
                </a:solidFill>
              </a:rPr>
              <a:pPr/>
              <a:t>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F95CAC60-1971-407D-843D-F5DA0CFF4AED}" type="slidenum">
              <a:rPr lang="en-US" altLang="en-US" sz="1000">
                <a:solidFill>
                  <a:schemeClr val="tx1"/>
                </a:solidFill>
              </a:rPr>
              <a:pPr/>
              <a:t>42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471662D1-54C0-4469-853C-23DB85B576C8}" type="slidenum">
              <a:rPr lang="en-US" altLang="en-US" sz="1000">
                <a:solidFill>
                  <a:schemeClr val="tx1"/>
                </a:solidFill>
              </a:rPr>
              <a:pPr/>
              <a:t>43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213CA9D8-3BEE-469A-8637-F97DE54B726D}" type="slidenum">
              <a:rPr lang="en-US" altLang="en-US" sz="1000">
                <a:solidFill>
                  <a:schemeClr val="tx1"/>
                </a:solidFill>
              </a:rPr>
              <a:pPr/>
              <a:t>44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4CD358F4-9576-4A67-A486-F89101D28009}" type="slidenum">
              <a:rPr lang="en-US" altLang="en-US" sz="1000">
                <a:solidFill>
                  <a:schemeClr val="tx1"/>
                </a:solidFill>
              </a:rPr>
              <a:pPr/>
              <a:t>45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24083C63-8B0A-40C4-85BD-232A5B9813D8}" type="slidenum">
              <a:rPr lang="en-US" altLang="en-US" sz="1000">
                <a:solidFill>
                  <a:schemeClr val="tx1"/>
                </a:solidFill>
              </a:rPr>
              <a:pPr/>
              <a:t>46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FBBEBA5E-BB34-41F5-900E-1ECC5172FF62}" type="slidenum">
              <a:rPr lang="en-US" altLang="en-US" sz="1000">
                <a:solidFill>
                  <a:schemeClr val="tx1"/>
                </a:solidFill>
              </a:rPr>
              <a:pPr/>
              <a:t>47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3770E11C-8270-409D-98A7-DC9EB770EC2A}" type="slidenum">
              <a:rPr lang="en-US" altLang="en-US" sz="1000">
                <a:solidFill>
                  <a:schemeClr val="tx1"/>
                </a:solidFill>
              </a:rPr>
              <a:pPr/>
              <a:t>48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697475ED-2C5A-4985-B09C-8DA1AB4BD65C}" type="slidenum">
              <a:rPr lang="en-US" altLang="en-US" sz="1000">
                <a:solidFill>
                  <a:schemeClr val="tx1"/>
                </a:solidFill>
              </a:rPr>
              <a:pPr/>
              <a:t>49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900">
                <a:solidFill>
                  <a:srgbClr val="FFFFFF"/>
                </a:solidFill>
                <a:latin typeface="Times New Roman" pitchFamily="18" charset="0"/>
              </a:defRPr>
            </a:lvl1pPr>
            <a:lvl2pPr marL="702756" indent="-270291">
              <a:defRPr sz="3900">
                <a:solidFill>
                  <a:srgbClr val="FFFFFF"/>
                </a:solidFill>
                <a:latin typeface="Times New Roman" pitchFamily="18" charset="0"/>
              </a:defRPr>
            </a:lvl2pPr>
            <a:lvl3pPr marL="1081164" indent="-216233">
              <a:defRPr sz="3900">
                <a:solidFill>
                  <a:srgbClr val="FFFFFF"/>
                </a:solidFill>
                <a:latin typeface="Times New Roman" pitchFamily="18" charset="0"/>
              </a:defRPr>
            </a:lvl3pPr>
            <a:lvl4pPr marL="1513629" indent="-216233">
              <a:defRPr sz="3900">
                <a:solidFill>
                  <a:srgbClr val="FFFFFF"/>
                </a:solidFill>
                <a:latin typeface="Times New Roman" pitchFamily="18" charset="0"/>
              </a:defRPr>
            </a:lvl4pPr>
            <a:lvl5pPr marL="1946095" indent="-216233">
              <a:defRPr sz="3900">
                <a:solidFill>
                  <a:srgbClr val="FFFFFF"/>
                </a:solidFill>
                <a:latin typeface="Times New Roman" pitchFamily="18" charset="0"/>
              </a:defRPr>
            </a:lvl5pPr>
            <a:lvl6pPr marL="2378560" indent="-216233" algn="ctr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FFFFFF"/>
                </a:solidFill>
                <a:latin typeface="Times New Roman" pitchFamily="18" charset="0"/>
              </a:defRPr>
            </a:lvl6pPr>
            <a:lvl7pPr marL="2811026" indent="-216233" algn="ctr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FFFFFF"/>
                </a:solidFill>
                <a:latin typeface="Times New Roman" pitchFamily="18" charset="0"/>
              </a:defRPr>
            </a:lvl7pPr>
            <a:lvl8pPr marL="3243491" indent="-216233" algn="ctr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FFFFFF"/>
                </a:solidFill>
                <a:latin typeface="Times New Roman" pitchFamily="18" charset="0"/>
              </a:defRPr>
            </a:lvl8pPr>
            <a:lvl9pPr marL="3675957" indent="-216233" algn="ctr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6830C9EE-E549-4967-ACFF-6C76E6F4EA2F}" type="slidenum">
              <a:rPr lang="en-US" altLang="en-US" sz="1000">
                <a:solidFill>
                  <a:schemeClr val="tx1"/>
                </a:solidFill>
              </a:rPr>
              <a:pPr/>
              <a:t>51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CD2AEF18-51B4-4DAC-9CF4-962A3E122407}" type="slidenum">
              <a:rPr lang="en-US" altLang="en-US" sz="1000">
                <a:solidFill>
                  <a:schemeClr val="tx1"/>
                </a:solidFill>
              </a:rPr>
              <a:pPr/>
              <a:t>52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4A1500B6-8798-4BB9-BFFE-641D99B3DEBB}" type="slidenum">
              <a:rPr lang="en-US" altLang="en-US" sz="1000">
                <a:solidFill>
                  <a:schemeClr val="tx1"/>
                </a:solidFill>
              </a:rPr>
              <a:pPr/>
              <a:t>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36F3D88F-284F-49D5-8DF6-4B8197B32D25}" type="slidenum">
              <a:rPr lang="en-US" altLang="en-US" sz="1000">
                <a:solidFill>
                  <a:schemeClr val="tx1"/>
                </a:solidFill>
              </a:rPr>
              <a:pPr/>
              <a:t>53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E5552CF1-8038-46FA-8412-80CEF43B2267}" type="slidenum">
              <a:rPr lang="en-US" altLang="en-US" sz="1000">
                <a:solidFill>
                  <a:schemeClr val="tx1"/>
                </a:solidFill>
              </a:rPr>
              <a:pPr/>
              <a:t>54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7F9470F1-F8A1-4C2D-9FDC-4DB66F2F5056}" type="slidenum">
              <a:rPr lang="en-US" altLang="en-US" sz="1000">
                <a:solidFill>
                  <a:schemeClr val="tx1"/>
                </a:solidFill>
              </a:rPr>
              <a:pPr/>
              <a:t>55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7F9470F1-F8A1-4C2D-9FDC-4DB66F2F5056}" type="slidenum">
              <a:rPr lang="en-US" altLang="en-US" sz="1000">
                <a:solidFill>
                  <a:schemeClr val="tx1"/>
                </a:solidFill>
              </a:rPr>
              <a:pPr/>
              <a:t>56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7F9470F1-F8A1-4C2D-9FDC-4DB66F2F5056}" type="slidenum">
              <a:rPr lang="en-US" altLang="en-US" sz="1000">
                <a:solidFill>
                  <a:schemeClr val="tx1"/>
                </a:solidFill>
              </a:rPr>
              <a:pPr/>
              <a:t>57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16D74313-EC5C-45FF-AC60-7F77D18F1E1A}" type="slidenum">
              <a:rPr lang="en-US" altLang="en-US" sz="1000">
                <a:solidFill>
                  <a:schemeClr val="tx1"/>
                </a:solidFill>
              </a:rPr>
              <a:pPr/>
              <a:t>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C29E5297-E05B-4953-BA67-941717BD46AF}" type="slidenum">
              <a:rPr lang="en-US" altLang="en-US" sz="1000">
                <a:solidFill>
                  <a:schemeClr val="tx1"/>
                </a:solidFill>
              </a:rPr>
              <a:pPr/>
              <a:t>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7C4EEA0B-74BB-48B9-821D-562B22275F40}" type="slidenum">
              <a:rPr lang="en-US" altLang="en-US" sz="1000">
                <a:solidFill>
                  <a:schemeClr val="tx1"/>
                </a:solidFill>
              </a:rPr>
              <a:pPr/>
              <a:t>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>
                <a:solidFill>
                  <a:srgbClr val="FFFFFF"/>
                </a:solidFill>
                <a:latin typeface="Times New Roman" pitchFamily="18" charset="0"/>
              </a:defRPr>
            </a:lvl1pPr>
            <a:lvl2pPr marL="685817" indent="-263776">
              <a:defRPr sz="3800">
                <a:solidFill>
                  <a:srgbClr val="FFFFFF"/>
                </a:solidFill>
                <a:latin typeface="Times New Roman" pitchFamily="18" charset="0"/>
              </a:defRPr>
            </a:lvl2pPr>
            <a:lvl3pPr marL="1055103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3pPr>
            <a:lvl4pPr marL="1477145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4pPr>
            <a:lvl5pPr marL="1899186" indent="-211021">
              <a:defRPr sz="3800">
                <a:solidFill>
                  <a:srgbClr val="FFFFFF"/>
                </a:solidFill>
                <a:latin typeface="Times New Roman" pitchFamily="18" charset="0"/>
              </a:defRPr>
            </a:lvl5pPr>
            <a:lvl6pPr marL="2321227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6pPr>
            <a:lvl7pPr marL="2743269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7pPr>
            <a:lvl8pPr marL="3165310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8pPr>
            <a:lvl9pPr marL="3587351" indent="-211021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fld id="{0EA273F4-3307-4CEB-9364-3083278F7E85}" type="slidenum">
              <a:rPr lang="en-US" altLang="en-US" sz="1000">
                <a:solidFill>
                  <a:schemeClr val="tx1"/>
                </a:solidFill>
              </a:rPr>
              <a:pPr/>
              <a:t>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C3B-E466-4072-AE74-02C543E05327}" type="datetimeFigureOut">
              <a:rPr lang="en-US" smtClean="0"/>
              <a:t>2/6/15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EA7B-AD07-4778-B989-66C3084D23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C3B-E466-4072-AE74-02C543E05327}" type="datetimeFigureOut">
              <a:rPr lang="en-US" smtClean="0"/>
              <a:t>2/6/15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EA7B-AD07-4778-B989-66C3084D23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C3B-E466-4072-AE74-02C543E05327}" type="datetimeFigureOut">
              <a:rPr lang="en-US" smtClean="0"/>
              <a:t>2/6/15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EA7B-AD07-4778-B989-66C3084D23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456" y="463550"/>
            <a:ext cx="2730500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3756" y="1530350"/>
            <a:ext cx="4230511" cy="509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734" y="1530350"/>
            <a:ext cx="4231923" cy="247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9734" y="4152900"/>
            <a:ext cx="4231923" cy="2470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4675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456" y="463550"/>
            <a:ext cx="2730500" cy="825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73756" y="1530350"/>
            <a:ext cx="8597900" cy="50927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850956476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C3B-E466-4072-AE74-02C543E05327}" type="datetimeFigureOut">
              <a:rPr lang="en-US" smtClean="0"/>
              <a:t>2/6/15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EA7B-AD07-4778-B989-66C3084D23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-1"/>
            <a:ext cx="9144000" cy="1295401"/>
          </a:xfrm>
          <a:prstGeom prst="rect">
            <a:avLst/>
          </a:prstGeom>
          <a:solidFill>
            <a:srgbClr val="ECF1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C3B-E466-4072-AE74-02C543E05327}" type="datetimeFigureOut">
              <a:rPr lang="en-US" smtClean="0"/>
              <a:t>2/6/15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EA7B-AD07-4778-B989-66C3084D23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C3B-E466-4072-AE74-02C543E05327}" type="datetimeFigureOut">
              <a:rPr lang="en-US" smtClean="0"/>
              <a:t>2/6/15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EA7B-AD07-4778-B989-66C3084D23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C3B-E466-4072-AE74-02C543E05327}" type="datetimeFigureOut">
              <a:rPr lang="en-US" smtClean="0"/>
              <a:t>2/6/15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EA7B-AD07-4778-B989-66C3084D23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C3B-E466-4072-AE74-02C543E05327}" type="datetimeFigureOut">
              <a:rPr lang="en-US" smtClean="0"/>
              <a:t>2/6/15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EA7B-AD07-4778-B989-66C3084D23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C3B-E466-4072-AE74-02C543E05327}" type="datetimeFigureOut">
              <a:rPr lang="en-US" smtClean="0"/>
              <a:t>2/6/15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EA7B-AD07-4778-B989-66C3084D23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C3B-E466-4072-AE74-02C543E05327}" type="datetimeFigureOut">
              <a:rPr lang="en-US" smtClean="0"/>
              <a:t>2/6/15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EA7B-AD07-4778-B989-66C3084D23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58C3B-E466-4072-AE74-02C543E05327}" type="datetimeFigureOut">
              <a:rPr lang="en-US" smtClean="0"/>
              <a:t>2/6/15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FEA7B-AD07-4778-B989-66C3084D23F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8C3B-E466-4072-AE74-02C543E05327}" type="datetimeFigureOut">
              <a:rPr lang="en-US" smtClean="0"/>
              <a:t>2/6/15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FEA7B-AD07-4778-B989-66C3084D23F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74124"/>
            <a:ext cx="9144000" cy="50271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951" y="1449859"/>
            <a:ext cx="8991600" cy="1649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dirty="0" smtClean="0"/>
              <a:t>Data Quality Control</a:t>
            </a:r>
            <a:endParaRPr lang="en-US" sz="40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19200" y="3810000"/>
            <a:ext cx="6553200" cy="1219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Suzanne M. </a:t>
            </a:r>
            <a:r>
              <a:rPr lang="en-US" dirty="0" smtClean="0">
                <a:solidFill>
                  <a:schemeClr val="tx1"/>
                </a:solidFill>
              </a:rPr>
              <a:t>Leal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Baylor College of Medicine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sleal@bcm.edu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985693" y="5609551"/>
            <a:ext cx="3069750" cy="3731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lIns="93662" tIns="47625" rIns="93662" bIns="47625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effectLst/>
              </a:rPr>
              <a:t>Copyrighted © S.M. Leal </a:t>
            </a:r>
            <a:r>
              <a:rPr lang="en-US" altLang="en-US" sz="1800" dirty="0" smtClean="0">
                <a:solidFill>
                  <a:schemeClr val="tx1"/>
                </a:solidFill>
                <a:effectLst/>
              </a:rPr>
              <a:t>2015</a:t>
            </a:r>
            <a:endParaRPr lang="en-US" altLang="en-US" sz="1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18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30400" y="228600"/>
            <a:ext cx="5283200" cy="990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Effects of Genotyping Errors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97900" cy="50927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If cases and controls are genotyped</a:t>
            </a:r>
          </a:p>
          <a:p>
            <a:pPr lvl="1">
              <a:defRPr/>
            </a:pPr>
            <a:r>
              <a:rPr lang="en-US" dirty="0" smtClean="0"/>
              <a:t>At different times</a:t>
            </a:r>
          </a:p>
          <a:p>
            <a:pPr lvl="1">
              <a:defRPr/>
            </a:pPr>
            <a:r>
              <a:rPr lang="en-US" dirty="0" smtClean="0"/>
              <a:t>Different institutions</a:t>
            </a:r>
          </a:p>
          <a:p>
            <a:pPr>
              <a:defRPr/>
            </a:pPr>
            <a:r>
              <a:rPr lang="en-US" dirty="0" smtClean="0"/>
              <a:t>Or one group, case or control, is predominately genotyped at one time/same batch</a:t>
            </a:r>
          </a:p>
          <a:p>
            <a:pPr>
              <a:defRPr/>
            </a:pPr>
            <a:r>
              <a:rPr lang="en-US" dirty="0" smtClean="0"/>
              <a:t>Can lead to different genotyping error rates in cases and controls</a:t>
            </a:r>
          </a:p>
          <a:p>
            <a:pPr lvl="1">
              <a:defRPr/>
            </a:pPr>
            <a:r>
              <a:rPr lang="en-US" dirty="0" smtClean="0"/>
              <a:t>In this situation both type I and II error can be increased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653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6096000" cy="6794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Effect of Genotyping Error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Previously genotyped controls can reduce the cost of genotyping</a:t>
            </a:r>
          </a:p>
          <a:p>
            <a:pPr lvl="1">
              <a:defRPr/>
            </a:pPr>
            <a:r>
              <a:rPr lang="en-US" dirty="0" smtClean="0"/>
              <a:t>Type I error can be increased</a:t>
            </a:r>
          </a:p>
          <a:p>
            <a:pPr lvl="2">
              <a:defRPr/>
            </a:pPr>
            <a:r>
              <a:rPr lang="en-US" dirty="0" smtClean="0"/>
              <a:t>Ascertainment from different population</a:t>
            </a:r>
          </a:p>
          <a:p>
            <a:pPr lvl="2">
              <a:defRPr/>
            </a:pPr>
            <a:r>
              <a:rPr lang="en-US" dirty="0" smtClean="0"/>
              <a:t>Differential genotyping error</a:t>
            </a:r>
          </a:p>
          <a:p>
            <a:pPr>
              <a:defRPr/>
            </a:pPr>
            <a:r>
              <a:rPr lang="en-US" dirty="0" smtClean="0"/>
              <a:t>If genotyping cases and controls</a:t>
            </a:r>
          </a:p>
          <a:p>
            <a:pPr lvl="1">
              <a:defRPr/>
            </a:pPr>
            <a:r>
              <a:rPr lang="en-US" dirty="0"/>
              <a:t>R</a:t>
            </a:r>
            <a:r>
              <a:rPr lang="en-US" dirty="0" smtClean="0"/>
              <a:t>andomize cases and controls so they are spread evenly across genotyping runs.</a:t>
            </a:r>
          </a:p>
        </p:txBody>
      </p:sp>
    </p:spTree>
    <p:extLst>
      <p:ext uri="{BB962C8B-B14F-4D97-AF65-F5344CB8AC3E}">
        <p14:creationId xmlns:p14="http://schemas.microsoft.com/office/powerpoint/2010/main" val="10685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75733" y="0"/>
            <a:ext cx="8128000" cy="990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Data Cleaning – Population Based Studies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73067" cy="57150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Remove DNA samples from individuals who are missing </a:t>
            </a:r>
            <a:r>
              <a:rPr lang="en-US" u="sng" dirty="0" smtClean="0"/>
              <a:t>&gt;</a:t>
            </a:r>
            <a:r>
              <a:rPr lang="en-US" dirty="0" smtClean="0"/>
              <a:t> 3% or their genotype data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May choose to use an even more stringent criteria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Low DNA quality can lead to higher genotypes error rates at markers with available genotype data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Lower call rates in individuals may be due to DNA contamination with another DNA sample</a:t>
            </a:r>
          </a:p>
        </p:txBody>
      </p:sp>
    </p:spTree>
    <p:extLst>
      <p:ext uri="{BB962C8B-B14F-4D97-AF65-F5344CB8AC3E}">
        <p14:creationId xmlns:p14="http://schemas.microsoft.com/office/powerpoint/2010/main" val="23963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75733" y="0"/>
            <a:ext cx="8128000" cy="990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Data Cleaning – Population Based Studies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597900" cy="50927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Remove markers missing </a:t>
            </a:r>
            <a:r>
              <a:rPr lang="en-US" u="sng" dirty="0" smtClean="0"/>
              <a:t>&gt;</a:t>
            </a:r>
            <a:r>
              <a:rPr lang="en-US" dirty="0" smtClean="0"/>
              <a:t>5% of their genotypes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Markers with minor allele frequencies of  &lt;5% remove markers which have </a:t>
            </a:r>
            <a:r>
              <a:rPr lang="en-US" u="sng" dirty="0" smtClean="0"/>
              <a:t>&gt;</a:t>
            </a:r>
            <a:r>
              <a:rPr lang="en-US" dirty="0" smtClean="0"/>
              <a:t> 1% of the genotype data missing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These markers are removed because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Markers with many missing genotypes may have higher genotyping error rates</a:t>
            </a:r>
          </a:p>
        </p:txBody>
      </p:sp>
    </p:spTree>
    <p:extLst>
      <p:ext uri="{BB962C8B-B14F-4D97-AF65-F5344CB8AC3E}">
        <p14:creationId xmlns:p14="http://schemas.microsoft.com/office/powerpoint/2010/main" val="3123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75733" y="457200"/>
            <a:ext cx="8060267" cy="5334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Data Clean – Accessing Sex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04800" y="1266739"/>
            <a:ext cx="8565444" cy="555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Males with an excess of heterozygous SNPs on the X chromosome can denote</a:t>
            </a:r>
          </a:p>
          <a:p>
            <a:pPr lvl="1">
              <a:defRPr/>
            </a:pPr>
            <a:r>
              <a:rPr lang="en-US" dirty="0"/>
              <a:t>M</a:t>
            </a:r>
            <a:r>
              <a:rPr lang="en-US" dirty="0" smtClean="0"/>
              <a:t>ales mislabeled  as females</a:t>
            </a:r>
          </a:p>
          <a:p>
            <a:pPr lvl="1">
              <a:defRPr/>
            </a:pPr>
            <a:r>
              <a:rPr lang="en-US" dirty="0" smtClean="0"/>
              <a:t>Males </a:t>
            </a:r>
            <a:r>
              <a:rPr lang="en-US" dirty="0"/>
              <a:t>with </a:t>
            </a:r>
            <a:r>
              <a:rPr lang="en-US" dirty="0" err="1"/>
              <a:t>Klinefelter</a:t>
            </a:r>
            <a:r>
              <a:rPr lang="en-US" dirty="0"/>
              <a:t> </a:t>
            </a:r>
            <a:r>
              <a:rPr lang="en-US" dirty="0" smtClean="0"/>
              <a:t>syndrome</a:t>
            </a:r>
          </a:p>
          <a:p>
            <a:pPr lvl="1">
              <a:defRPr/>
            </a:pPr>
            <a:r>
              <a:rPr lang="en-US" dirty="0" smtClean="0"/>
              <a:t>Note: Males will be heterozygous for markers in </a:t>
            </a:r>
            <a:r>
              <a:rPr lang="en-US" dirty="0"/>
              <a:t>the </a:t>
            </a:r>
            <a:r>
              <a:rPr lang="en-US" dirty="0" err="1" smtClean="0"/>
              <a:t>pseudoautosomal</a:t>
            </a:r>
            <a:r>
              <a:rPr lang="en-US" dirty="0" smtClean="0"/>
              <a:t> regions</a:t>
            </a:r>
          </a:p>
          <a:p>
            <a:pPr>
              <a:spcBef>
                <a:spcPts val="2400"/>
              </a:spcBef>
              <a:defRPr/>
            </a:pPr>
            <a:r>
              <a:rPr lang="en-US" dirty="0" smtClean="0"/>
              <a:t>Females with an excess of homozygous genotypes on the X chromosome can denote</a:t>
            </a:r>
          </a:p>
          <a:p>
            <a:pPr lvl="1">
              <a:defRPr/>
            </a:pPr>
            <a:r>
              <a:rPr lang="en-US" dirty="0"/>
              <a:t>F</a:t>
            </a:r>
            <a:r>
              <a:rPr lang="en-US" dirty="0" smtClean="0"/>
              <a:t>emales mislabeled as males</a:t>
            </a:r>
          </a:p>
          <a:p>
            <a:pPr lvl="1">
              <a:defRPr/>
            </a:pPr>
            <a:r>
              <a:rPr lang="en-US" dirty="0" smtClean="0"/>
              <a:t>Females with Turner Syndrome</a:t>
            </a:r>
          </a:p>
        </p:txBody>
      </p:sp>
    </p:spTree>
    <p:extLst>
      <p:ext uri="{BB962C8B-B14F-4D97-AF65-F5344CB8AC3E}">
        <p14:creationId xmlns:p14="http://schemas.microsoft.com/office/powerpoint/2010/main" val="94073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75733" y="457200"/>
            <a:ext cx="8060267" cy="5334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Data Clean – Accessing Sex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301750"/>
            <a:ext cx="8565444" cy="555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Males mislabeled  as females and females mislabeled as males </a:t>
            </a:r>
          </a:p>
          <a:p>
            <a:pPr>
              <a:spcBef>
                <a:spcPts val="2400"/>
              </a:spcBef>
              <a:defRPr/>
            </a:pPr>
            <a:r>
              <a:rPr lang="en-US" dirty="0"/>
              <a:t>C</a:t>
            </a:r>
            <a:r>
              <a:rPr lang="en-US" dirty="0" smtClean="0"/>
              <a:t>an be observed due to sample mix-ups</a:t>
            </a:r>
          </a:p>
          <a:p>
            <a:pPr>
              <a:spcBef>
                <a:spcPts val="2400"/>
              </a:spcBef>
              <a:defRPr/>
            </a:pPr>
            <a:r>
              <a:rPr lang="en-US" dirty="0" smtClean="0"/>
              <a:t>Samples for which the sex is incorrect 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Should be removed from the analysis</a:t>
            </a:r>
          </a:p>
          <a:p>
            <a:pPr>
              <a:spcBef>
                <a:spcPts val="2400"/>
              </a:spcBef>
              <a:defRPr/>
            </a:pPr>
            <a:r>
              <a:rPr lang="en-US" dirty="0" smtClean="0"/>
              <a:t>Probably not the person you think it is</a:t>
            </a:r>
          </a:p>
        </p:txBody>
      </p:sp>
    </p:spTree>
    <p:extLst>
      <p:ext uri="{BB962C8B-B14F-4D97-AF65-F5344CB8AC3E}">
        <p14:creationId xmlns:p14="http://schemas.microsoft.com/office/powerpoint/2010/main" val="25887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43467" y="304800"/>
            <a:ext cx="7924800" cy="6032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Checking for Potential DNA Contamination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73756" y="1295400"/>
            <a:ext cx="8700911" cy="532765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DNA samples which have been contaminated by another DNA sample will have a larger proportion of their genotypes being heterozygous</a:t>
            </a:r>
          </a:p>
          <a:p>
            <a:pPr>
              <a:spcBef>
                <a:spcPts val="3600"/>
              </a:spcBef>
              <a:defRPr/>
            </a:pPr>
            <a:r>
              <a:rPr lang="en-US" dirty="0" smtClean="0"/>
              <a:t>For each individual’s DNA sample plot proportion of markers which are heterozygous</a:t>
            </a:r>
          </a:p>
          <a:p>
            <a:pPr>
              <a:spcBef>
                <a:spcPts val="3600"/>
              </a:spcBef>
              <a:defRPr/>
            </a:pPr>
            <a:r>
              <a:rPr lang="en-US" dirty="0" smtClean="0"/>
              <a:t>If cross contamination of samples within the same study will observe “relatedness” amongst study subjects</a:t>
            </a:r>
          </a:p>
          <a:p>
            <a:pPr>
              <a:spcBef>
                <a:spcPts val="3600"/>
              </a:spcBef>
              <a:defRPr/>
            </a:pPr>
            <a:r>
              <a:rPr lang="en-US" dirty="0" smtClean="0"/>
              <a:t>It can also be observed from PCA/MDS analysis that samples which are cross contaminated will cluster together and not cluster with other samples </a:t>
            </a:r>
          </a:p>
        </p:txBody>
      </p:sp>
    </p:spTree>
    <p:extLst>
      <p:ext uri="{BB962C8B-B14F-4D97-AF65-F5344CB8AC3E}">
        <p14:creationId xmlns:p14="http://schemas.microsoft.com/office/powerpoint/2010/main" val="21636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508000" y="228600"/>
            <a:ext cx="9652000" cy="8382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Checking for Duplicate and Related Individuals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638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Duplicate samples are usually intentionally included in a study as part of quality control</a:t>
            </a:r>
          </a:p>
          <a:p>
            <a:pPr lvl="1">
              <a:defRPr/>
            </a:pPr>
            <a:r>
              <a:rPr lang="en-US" dirty="0" smtClean="0"/>
              <a:t>These can easily removed before data quality control</a:t>
            </a:r>
          </a:p>
          <a:p>
            <a:pPr>
              <a:spcBef>
                <a:spcPts val="3000"/>
              </a:spcBef>
              <a:defRPr/>
            </a:pPr>
            <a:r>
              <a:rPr lang="en-US" dirty="0" smtClean="0"/>
              <a:t>Sometimes unintentional duplicates are included in a study</a:t>
            </a:r>
          </a:p>
          <a:p>
            <a:pPr lvl="1">
              <a:defRPr/>
            </a:pPr>
            <a:r>
              <a:rPr lang="en-US" dirty="0" smtClean="0"/>
              <a:t>DNA sample </a:t>
            </a:r>
            <a:r>
              <a:rPr lang="en-US" dirty="0" err="1" smtClean="0"/>
              <a:t>aliquoted</a:t>
            </a:r>
            <a:r>
              <a:rPr lang="en-US" dirty="0" smtClean="0"/>
              <a:t>  more than once</a:t>
            </a:r>
          </a:p>
          <a:p>
            <a:pPr lvl="1">
              <a:defRPr/>
            </a:pPr>
            <a:r>
              <a:rPr lang="en-US" dirty="0" smtClean="0"/>
              <a:t>Individual ascertained more than once for a study</a:t>
            </a:r>
          </a:p>
          <a:p>
            <a:pPr lvl="2">
              <a:spcBef>
                <a:spcPts val="1800"/>
              </a:spcBef>
              <a:defRPr/>
            </a:pPr>
            <a:r>
              <a:rPr lang="en-US" dirty="0" smtClean="0"/>
              <a:t>E.g.  The same individual undergoes the same operation more than once and is ascertained each time</a:t>
            </a:r>
          </a:p>
          <a:p>
            <a:pPr>
              <a:spcBef>
                <a:spcPts val="3000"/>
              </a:spcBef>
              <a:defRPr/>
            </a:pPr>
            <a:r>
              <a:rPr lang="en-US" dirty="0" smtClean="0"/>
              <a:t>Individuals who are related to each other may participate in the same studies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07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-508000" y="228600"/>
            <a:ext cx="9652000" cy="8382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Checking for Duplicate and Related Individuals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69867" cy="5562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Genotype data from one of the duplicates needs to be removed from the data set</a:t>
            </a:r>
          </a:p>
          <a:p>
            <a:pPr>
              <a:spcBef>
                <a:spcPts val="3000"/>
              </a:spcBef>
              <a:defRPr/>
            </a:pPr>
            <a:r>
              <a:rPr lang="en-US" dirty="0" smtClean="0"/>
              <a:t>Additional only one of the related individuals should be retained in the data set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If related individuals remain in the data set permutation needs to be used to estimate empirical p-values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If not type I error rates can be increased</a:t>
            </a:r>
          </a:p>
          <a:p>
            <a:pPr>
              <a:spcBef>
                <a:spcPts val="3000"/>
              </a:spcBef>
              <a:defRPr/>
            </a:pPr>
            <a:r>
              <a:rPr lang="en-US" dirty="0" smtClean="0"/>
              <a:t>Duplicate and related individuals can be identified by examining </a:t>
            </a:r>
            <a:r>
              <a:rPr lang="en-US" u="sng" dirty="0" smtClean="0"/>
              <a:t>identify by state </a:t>
            </a:r>
            <a:r>
              <a:rPr lang="en-US" dirty="0" smtClean="0"/>
              <a:t>(IBS) adjusted for allele frequencies (p-hat) between all pairs of individuals within a sample</a:t>
            </a:r>
          </a:p>
        </p:txBody>
      </p:sp>
    </p:spTree>
    <p:extLst>
      <p:ext uri="{BB962C8B-B14F-4D97-AF65-F5344CB8AC3E}">
        <p14:creationId xmlns:p14="http://schemas.microsoft.com/office/powerpoint/2010/main" val="387201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defTabSz="914400"/>
            <a:r>
              <a:rPr lang="en-US" altLang="en-US" sz="3300" smtClean="0"/>
              <a:t>IBD/IBS</a:t>
            </a:r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4864100" y="2386013"/>
            <a:ext cx="276578" cy="311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388" name="Rectangle 4"/>
          <p:cNvSpPr>
            <a:spLocks noChangeArrowheads="1"/>
          </p:cNvSpPr>
          <p:nvPr/>
        </p:nvSpPr>
        <p:spPr bwMode="auto">
          <a:xfrm>
            <a:off x="3730978" y="3616325"/>
            <a:ext cx="286456" cy="32385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389" name="Oval 5"/>
          <p:cNvSpPr>
            <a:spLocks noChangeArrowheads="1"/>
          </p:cNvSpPr>
          <p:nvPr/>
        </p:nvSpPr>
        <p:spPr bwMode="auto">
          <a:xfrm>
            <a:off x="3736623" y="2386013"/>
            <a:ext cx="275167" cy="3111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390" name="Oval 6"/>
          <p:cNvSpPr>
            <a:spLocks noChangeArrowheads="1"/>
          </p:cNvSpPr>
          <p:nvPr/>
        </p:nvSpPr>
        <p:spPr bwMode="auto">
          <a:xfrm>
            <a:off x="4858456" y="3616325"/>
            <a:ext cx="287867" cy="322263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391" name="Freeform 7"/>
          <p:cNvSpPr>
            <a:spLocks/>
          </p:cNvSpPr>
          <p:nvPr/>
        </p:nvSpPr>
        <p:spPr bwMode="auto">
          <a:xfrm>
            <a:off x="3860800" y="3295650"/>
            <a:ext cx="1158523" cy="317500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0" y="0"/>
              </a:cxn>
              <a:cxn ang="0">
                <a:pos x="820" y="0"/>
              </a:cxn>
              <a:cxn ang="0">
                <a:pos x="820" y="199"/>
              </a:cxn>
            </a:cxnLst>
            <a:rect l="0" t="0" r="r" b="b"/>
            <a:pathLst>
              <a:path w="821" h="200">
                <a:moveTo>
                  <a:pt x="0" y="199"/>
                </a:moveTo>
                <a:lnTo>
                  <a:pt x="0" y="0"/>
                </a:lnTo>
                <a:lnTo>
                  <a:pt x="820" y="0"/>
                </a:lnTo>
                <a:lnTo>
                  <a:pt x="820" y="19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00392" name="Line 8"/>
          <p:cNvSpPr>
            <a:spLocks noChangeShapeType="1"/>
          </p:cNvSpPr>
          <p:nvPr/>
        </p:nvSpPr>
        <p:spPr bwMode="auto">
          <a:xfrm>
            <a:off x="4028723" y="2541588"/>
            <a:ext cx="83961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393" name="Line 9"/>
          <p:cNvSpPr>
            <a:spLocks noChangeShapeType="1"/>
          </p:cNvSpPr>
          <p:nvPr/>
        </p:nvSpPr>
        <p:spPr bwMode="auto">
          <a:xfrm>
            <a:off x="4401256" y="2562226"/>
            <a:ext cx="0" cy="733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3657601" y="3962400"/>
            <a:ext cx="57868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effectLst/>
              </a:rPr>
              <a:t>1/1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4749801" y="3948113"/>
            <a:ext cx="57868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effectLst/>
              </a:rPr>
              <a:t>1/3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3666067" y="2690813"/>
            <a:ext cx="57868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effectLst/>
              </a:rPr>
              <a:t>1/2</a:t>
            </a: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4751212" y="2690813"/>
            <a:ext cx="57868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effectLst/>
              </a:rPr>
              <a:t>1/3</a:t>
            </a:r>
          </a:p>
        </p:txBody>
      </p:sp>
      <p:sp>
        <p:nvSpPr>
          <p:cNvPr id="400398" name="Rectangle 14"/>
          <p:cNvSpPr>
            <a:spLocks noChangeArrowheads="1"/>
          </p:cNvSpPr>
          <p:nvPr/>
        </p:nvSpPr>
        <p:spPr bwMode="auto">
          <a:xfrm>
            <a:off x="7794978" y="2362200"/>
            <a:ext cx="276578" cy="311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399" name="Rectangle 15"/>
          <p:cNvSpPr>
            <a:spLocks noChangeArrowheads="1"/>
          </p:cNvSpPr>
          <p:nvPr/>
        </p:nvSpPr>
        <p:spPr bwMode="auto">
          <a:xfrm>
            <a:off x="6661856" y="3592513"/>
            <a:ext cx="286455" cy="32385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400" name="Oval 16"/>
          <p:cNvSpPr>
            <a:spLocks noChangeArrowheads="1"/>
          </p:cNvSpPr>
          <p:nvPr/>
        </p:nvSpPr>
        <p:spPr bwMode="auto">
          <a:xfrm>
            <a:off x="6667501" y="2362200"/>
            <a:ext cx="275166" cy="3111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401" name="Oval 17"/>
          <p:cNvSpPr>
            <a:spLocks noChangeArrowheads="1"/>
          </p:cNvSpPr>
          <p:nvPr/>
        </p:nvSpPr>
        <p:spPr bwMode="auto">
          <a:xfrm>
            <a:off x="7789333" y="3592513"/>
            <a:ext cx="287867" cy="3222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402" name="Freeform 18"/>
          <p:cNvSpPr>
            <a:spLocks/>
          </p:cNvSpPr>
          <p:nvPr/>
        </p:nvSpPr>
        <p:spPr bwMode="auto">
          <a:xfrm>
            <a:off x="6791679" y="3271838"/>
            <a:ext cx="1158522" cy="317500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0" y="0"/>
              </a:cxn>
              <a:cxn ang="0">
                <a:pos x="820" y="0"/>
              </a:cxn>
              <a:cxn ang="0">
                <a:pos x="820" y="199"/>
              </a:cxn>
            </a:cxnLst>
            <a:rect l="0" t="0" r="r" b="b"/>
            <a:pathLst>
              <a:path w="821" h="200">
                <a:moveTo>
                  <a:pt x="0" y="199"/>
                </a:moveTo>
                <a:lnTo>
                  <a:pt x="0" y="0"/>
                </a:lnTo>
                <a:lnTo>
                  <a:pt x="820" y="0"/>
                </a:lnTo>
                <a:lnTo>
                  <a:pt x="820" y="19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00403" name="Line 19"/>
          <p:cNvSpPr>
            <a:spLocks noChangeShapeType="1"/>
          </p:cNvSpPr>
          <p:nvPr/>
        </p:nvSpPr>
        <p:spPr bwMode="auto">
          <a:xfrm>
            <a:off x="6959600" y="2517775"/>
            <a:ext cx="839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404" name="Line 20"/>
          <p:cNvSpPr>
            <a:spLocks noChangeShapeType="1"/>
          </p:cNvSpPr>
          <p:nvPr/>
        </p:nvSpPr>
        <p:spPr bwMode="auto">
          <a:xfrm flipH="1">
            <a:off x="7323667" y="2538413"/>
            <a:ext cx="8467" cy="754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6598356" y="3924300"/>
            <a:ext cx="57868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effectLst/>
              </a:rPr>
              <a:t>1/2</a:t>
            </a: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7680679" y="3924300"/>
            <a:ext cx="57868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effectLst/>
              </a:rPr>
              <a:t>1/2</a:t>
            </a:r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6598356" y="2667000"/>
            <a:ext cx="57868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effectLst/>
              </a:rPr>
              <a:t>1/2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7682089" y="2667000"/>
            <a:ext cx="57868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effectLst/>
              </a:rPr>
              <a:t>1/3</a:t>
            </a:r>
          </a:p>
        </p:txBody>
      </p:sp>
      <p:sp>
        <p:nvSpPr>
          <p:cNvPr id="400409" name="Rectangle 25"/>
          <p:cNvSpPr>
            <a:spLocks noChangeArrowheads="1"/>
          </p:cNvSpPr>
          <p:nvPr/>
        </p:nvSpPr>
        <p:spPr bwMode="auto">
          <a:xfrm>
            <a:off x="2027768" y="2390775"/>
            <a:ext cx="277988" cy="3111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410" name="Rectangle 26"/>
          <p:cNvSpPr>
            <a:spLocks noChangeArrowheads="1"/>
          </p:cNvSpPr>
          <p:nvPr/>
        </p:nvSpPr>
        <p:spPr bwMode="auto">
          <a:xfrm>
            <a:off x="889000" y="3529013"/>
            <a:ext cx="286456" cy="32385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411" name="Oval 27"/>
          <p:cNvSpPr>
            <a:spLocks noChangeArrowheads="1"/>
          </p:cNvSpPr>
          <p:nvPr/>
        </p:nvSpPr>
        <p:spPr bwMode="auto">
          <a:xfrm>
            <a:off x="900289" y="2390775"/>
            <a:ext cx="275167" cy="3111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412" name="Oval 28"/>
          <p:cNvSpPr>
            <a:spLocks noChangeArrowheads="1"/>
          </p:cNvSpPr>
          <p:nvPr/>
        </p:nvSpPr>
        <p:spPr bwMode="auto">
          <a:xfrm>
            <a:off x="2040467" y="3529013"/>
            <a:ext cx="287867" cy="322262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413" name="Freeform 29"/>
          <p:cNvSpPr>
            <a:spLocks/>
          </p:cNvSpPr>
          <p:nvPr/>
        </p:nvSpPr>
        <p:spPr bwMode="auto">
          <a:xfrm>
            <a:off x="1024467" y="3224213"/>
            <a:ext cx="1158523" cy="317500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0" y="0"/>
              </a:cxn>
              <a:cxn ang="0">
                <a:pos x="820" y="0"/>
              </a:cxn>
              <a:cxn ang="0">
                <a:pos x="820" y="199"/>
              </a:cxn>
            </a:cxnLst>
            <a:rect l="0" t="0" r="r" b="b"/>
            <a:pathLst>
              <a:path w="821" h="200">
                <a:moveTo>
                  <a:pt x="0" y="199"/>
                </a:moveTo>
                <a:lnTo>
                  <a:pt x="0" y="0"/>
                </a:lnTo>
                <a:lnTo>
                  <a:pt x="820" y="0"/>
                </a:lnTo>
                <a:lnTo>
                  <a:pt x="820" y="19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00414" name="Line 30"/>
          <p:cNvSpPr>
            <a:spLocks noChangeShapeType="1"/>
          </p:cNvSpPr>
          <p:nvPr/>
        </p:nvSpPr>
        <p:spPr bwMode="auto">
          <a:xfrm>
            <a:off x="1192389" y="2546350"/>
            <a:ext cx="839611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00415" name="Line 31"/>
          <p:cNvSpPr>
            <a:spLocks noChangeShapeType="1"/>
          </p:cNvSpPr>
          <p:nvPr/>
        </p:nvSpPr>
        <p:spPr bwMode="auto">
          <a:xfrm>
            <a:off x="1564923" y="2566989"/>
            <a:ext cx="1411" cy="6572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829734" y="3952875"/>
            <a:ext cx="57868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effectLst/>
              </a:rPr>
              <a:t>1/3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1913467" y="3952875"/>
            <a:ext cx="57868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effectLst/>
              </a:rPr>
              <a:t>1/2</a:t>
            </a: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829734" y="2695575"/>
            <a:ext cx="57868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effectLst/>
              </a:rPr>
              <a:t>1/2</a:t>
            </a: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1914879" y="2695575"/>
            <a:ext cx="578685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 b="1">
                <a:solidFill>
                  <a:schemeClr val="tx1"/>
                </a:solidFill>
                <a:effectLst/>
              </a:rPr>
              <a:t>1/3</a:t>
            </a:r>
          </a:p>
        </p:txBody>
      </p:sp>
      <p:sp>
        <p:nvSpPr>
          <p:cNvPr id="400420" name="Text Box 36"/>
          <p:cNvSpPr txBox="1">
            <a:spLocks noChangeArrowheads="1"/>
          </p:cNvSpPr>
          <p:nvPr/>
        </p:nvSpPr>
        <p:spPr bwMode="auto">
          <a:xfrm>
            <a:off x="685800" y="4519614"/>
            <a:ext cx="2032000" cy="46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3662" tIns="47625" rIns="93662" bIns="4762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IBD=0  IBS=1</a:t>
            </a:r>
          </a:p>
        </p:txBody>
      </p:sp>
      <p:sp>
        <p:nvSpPr>
          <p:cNvPr id="400421" name="Rectangle 37"/>
          <p:cNvSpPr>
            <a:spLocks noChangeArrowheads="1"/>
          </p:cNvSpPr>
          <p:nvPr/>
        </p:nvSpPr>
        <p:spPr bwMode="auto">
          <a:xfrm>
            <a:off x="3556000" y="4519614"/>
            <a:ext cx="1763302" cy="46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IBD=1  IBS=1</a:t>
            </a:r>
          </a:p>
        </p:txBody>
      </p:sp>
      <p:sp>
        <p:nvSpPr>
          <p:cNvPr id="400422" name="Rectangle 38"/>
          <p:cNvSpPr>
            <a:spLocks noChangeArrowheads="1"/>
          </p:cNvSpPr>
          <p:nvPr/>
        </p:nvSpPr>
        <p:spPr bwMode="auto">
          <a:xfrm>
            <a:off x="6334478" y="4519614"/>
            <a:ext cx="1763302" cy="46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3662" tIns="47625" rIns="93662" bIns="47625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IBD=2  </a:t>
            </a:r>
            <a:r>
              <a:rPr lang="en-US" sz="2400" dirty="0">
                <a:solidFill>
                  <a:schemeClr val="tx1"/>
                </a:solidFill>
                <a:effectLst/>
              </a:rPr>
              <a:t>IBS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=2</a:t>
            </a:r>
          </a:p>
        </p:txBody>
      </p:sp>
    </p:spTree>
    <p:extLst>
      <p:ext uri="{BB962C8B-B14F-4D97-AF65-F5344CB8AC3E}">
        <p14:creationId xmlns:p14="http://schemas.microsoft.com/office/powerpoint/2010/main" val="6632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028267" cy="5270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DNA Collection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72345" y="996950"/>
            <a:ext cx="8871655" cy="5861050"/>
          </a:xfrm>
        </p:spPr>
        <p:txBody>
          <a:bodyPr/>
          <a:lstStyle/>
          <a:p>
            <a:pPr>
              <a:lnSpc>
                <a:spcPct val="60000"/>
              </a:lnSpc>
              <a:spcBef>
                <a:spcPct val="70000"/>
              </a:spcBef>
              <a:buFont typeface="Wingdings" pitchFamily="2" charset="2"/>
              <a:buNone/>
              <a:defRPr/>
            </a:pPr>
            <a:endParaRPr lang="en-US" sz="2000" dirty="0" smtClean="0"/>
          </a:p>
          <a:p>
            <a:pPr>
              <a:lnSpc>
                <a:spcPct val="70000"/>
              </a:lnSpc>
              <a:spcBef>
                <a:spcPct val="80000"/>
              </a:spcBef>
              <a:defRPr/>
            </a:pPr>
            <a:r>
              <a:rPr lang="en-US" sz="3600" dirty="0" smtClean="0">
                <a:latin typeface="+mn-lt"/>
              </a:rPr>
              <a:t>Blood samples</a:t>
            </a:r>
          </a:p>
          <a:p>
            <a:pPr lvl="1">
              <a:lnSpc>
                <a:spcPct val="70000"/>
              </a:lnSpc>
              <a:spcBef>
                <a:spcPts val="1200"/>
              </a:spcBef>
              <a:defRPr/>
            </a:pPr>
            <a:r>
              <a:rPr lang="en-US" sz="3200" dirty="0" smtClean="0">
                <a:latin typeface="+mn-lt"/>
              </a:rPr>
              <a:t>For unlimited supply of DNA</a:t>
            </a:r>
          </a:p>
          <a:p>
            <a:pPr lvl="2">
              <a:lnSpc>
                <a:spcPct val="70000"/>
              </a:lnSpc>
              <a:spcBef>
                <a:spcPts val="1200"/>
              </a:spcBef>
              <a:defRPr/>
            </a:pPr>
            <a:r>
              <a:rPr lang="en-US" sz="3200" dirty="0" smtClean="0">
                <a:latin typeface="+mn-lt"/>
              </a:rPr>
              <a:t>Transformed cell lines</a:t>
            </a:r>
          </a:p>
          <a:p>
            <a:pPr>
              <a:lnSpc>
                <a:spcPct val="70000"/>
              </a:lnSpc>
              <a:spcBef>
                <a:spcPct val="80000"/>
              </a:spcBef>
              <a:defRPr/>
            </a:pPr>
            <a:r>
              <a:rPr lang="en-US" sz="3600" dirty="0" err="1" smtClean="0">
                <a:latin typeface="+mn-lt"/>
              </a:rPr>
              <a:t>Buccal</a:t>
            </a:r>
            <a:r>
              <a:rPr lang="en-US" sz="3600" dirty="0" smtClean="0">
                <a:latin typeface="+mn-lt"/>
              </a:rPr>
              <a:t> Swabs</a:t>
            </a:r>
          </a:p>
          <a:p>
            <a:pPr lvl="2">
              <a:lnSpc>
                <a:spcPct val="70000"/>
              </a:lnSpc>
              <a:defRPr/>
            </a:pPr>
            <a:r>
              <a:rPr lang="en-US" sz="3200" dirty="0" smtClean="0">
                <a:latin typeface="+mn-lt"/>
              </a:rPr>
              <a:t>Small amounts of DNA</a:t>
            </a:r>
          </a:p>
          <a:p>
            <a:pPr lvl="2">
              <a:lnSpc>
                <a:spcPct val="70000"/>
              </a:lnSpc>
              <a:defRPr/>
            </a:pPr>
            <a:r>
              <a:rPr lang="en-US" sz="3200" dirty="0" smtClean="0">
                <a:latin typeface="+mn-lt"/>
              </a:rPr>
              <a:t>DNA not stable</a:t>
            </a:r>
          </a:p>
          <a:p>
            <a:pPr marL="914400" lvl="2" indent="0">
              <a:lnSpc>
                <a:spcPct val="70000"/>
              </a:lnSpc>
              <a:buNone/>
              <a:defRPr/>
            </a:pPr>
            <a:endParaRPr lang="en-US" sz="3600" dirty="0" smtClean="0">
              <a:latin typeface="+mn-lt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dirty="0" smtClean="0">
                <a:latin typeface="+mn-lt"/>
              </a:rPr>
              <a:t>Saliva (</a:t>
            </a:r>
            <a:r>
              <a:rPr lang="en-US" sz="3600" dirty="0" err="1" smtClean="0">
                <a:latin typeface="+mn-lt"/>
              </a:rPr>
              <a:t>Origene</a:t>
            </a:r>
            <a:r>
              <a:rPr lang="en-US" sz="3600" dirty="0" smtClean="0">
                <a:latin typeface="+mn-lt"/>
              </a:rPr>
              <a:t> collection kit) </a:t>
            </a:r>
          </a:p>
        </p:txBody>
      </p:sp>
    </p:spTree>
    <p:extLst>
      <p:ext uri="{BB962C8B-B14F-4D97-AF65-F5344CB8AC3E}">
        <p14:creationId xmlns:p14="http://schemas.microsoft.com/office/powerpoint/2010/main" val="320521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-508000" y="228600"/>
            <a:ext cx="9652000" cy="8382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Checking for Duplicate and Related Individuals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37067" y="1219200"/>
            <a:ext cx="8633178" cy="52514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IBS is the number of alleles of alleles which are shared between a pair of individuals</a:t>
            </a:r>
          </a:p>
          <a:p>
            <a:pPr lvl="1">
              <a:defRPr/>
            </a:pPr>
            <a:r>
              <a:rPr lang="en-US" dirty="0" smtClean="0"/>
              <a:t>Can either share 0, 1, and 2 alleles</a:t>
            </a:r>
          </a:p>
          <a:p>
            <a:pPr>
              <a:spcBef>
                <a:spcPts val="3600"/>
              </a:spcBef>
              <a:defRPr/>
            </a:pPr>
            <a:r>
              <a:rPr lang="en-US" dirty="0" smtClean="0"/>
              <a:t>Duplicate individuals will have IBS measures of 1 or close to 1</a:t>
            </a:r>
          </a:p>
          <a:p>
            <a:pPr lvl="2">
              <a:spcBef>
                <a:spcPts val="1800"/>
              </a:spcBef>
              <a:defRPr/>
            </a:pPr>
            <a:r>
              <a:rPr lang="en-US" dirty="0" smtClean="0"/>
              <a:t>Genotyping error could make the measure less than 1</a:t>
            </a:r>
          </a:p>
          <a:p>
            <a:pPr>
              <a:spcBef>
                <a:spcPts val="3600"/>
              </a:spcBef>
              <a:defRPr/>
            </a:pPr>
            <a:r>
              <a:rPr lang="en-US" dirty="0" smtClean="0"/>
              <a:t>IBS measures are adjusted for by allele frequencies p-hat</a:t>
            </a:r>
          </a:p>
          <a:p>
            <a:pPr lvl="1">
              <a:defRPr/>
            </a:pPr>
            <a:r>
              <a:rPr lang="en-US" dirty="0" smtClean="0"/>
              <a:t>Approximates IBD sharing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87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-508000" y="228600"/>
            <a:ext cx="9652000" cy="8382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Checking for Duplicate and Related Individuals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7150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Siblings and child-parent pairs will share 0.50 of their alleles IBD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For parent-child IBD=1 is ~1.0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For sibs IBD=1 is ~0.50</a:t>
            </a:r>
          </a:p>
          <a:p>
            <a:pPr lvl="2">
              <a:spcBef>
                <a:spcPts val="600"/>
              </a:spcBef>
              <a:defRPr/>
            </a:pPr>
            <a:r>
              <a:rPr lang="en-US" dirty="0" smtClean="0"/>
              <a:t>For more distantly related individuals the IBD measure will be lower</a:t>
            </a:r>
          </a:p>
          <a:p>
            <a:pPr>
              <a:spcBef>
                <a:spcPts val="3000"/>
              </a:spcBef>
              <a:defRPr/>
            </a:pPr>
            <a:r>
              <a:rPr lang="en-US" dirty="0" smtClean="0"/>
              <a:t>Can use whole genome scan data to check IBD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/>
              <a:t>S</a:t>
            </a:r>
            <a:r>
              <a:rPr lang="en-US" dirty="0" smtClean="0"/>
              <a:t>hould “trim” markers so that they are not in LD</a:t>
            </a:r>
            <a:endParaRPr lang="en-US" dirty="0"/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Caution should be used if using candidate genes are being studied since many markers will be in LD which can inflate the IBD measure</a:t>
            </a:r>
          </a:p>
          <a:p>
            <a:pPr>
              <a:spcBef>
                <a:spcPts val="3000"/>
              </a:spcBef>
              <a:defRPr/>
            </a:pPr>
            <a:r>
              <a:rPr lang="en-US" dirty="0" smtClean="0"/>
              <a:t>PLINK or KING can be used to identify duplicate and related individual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95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540000" y="304800"/>
            <a:ext cx="4809067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King Graphical Output</a:t>
            </a: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8534" y="1447800"/>
            <a:ext cx="5641622" cy="509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Observing Low Levels of IBD Sharing for Multiple Individuals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 marL="350838" lvl="1" indent="-350838">
              <a:spcBef>
                <a:spcPts val="3600"/>
              </a:spcBef>
              <a:defRPr/>
            </a:pPr>
            <a:r>
              <a:rPr lang="en-US" sz="3200" dirty="0" smtClean="0"/>
              <a:t>P-hat is calculated using the “population” allele frequency</a:t>
            </a:r>
          </a:p>
          <a:p>
            <a:pPr marL="350838" lvl="1" indent="-350838">
              <a:spcBef>
                <a:spcPts val="3600"/>
              </a:spcBef>
              <a:defRPr/>
            </a:pPr>
            <a:r>
              <a:rPr lang="en-US" sz="3200" dirty="0" smtClean="0"/>
              <a:t>If individuals in sample come from different populations</a:t>
            </a:r>
          </a:p>
          <a:p>
            <a:pPr marL="758825" lvl="2" indent="-350838">
              <a:spcBef>
                <a:spcPts val="3600"/>
              </a:spcBef>
              <a:defRPr/>
            </a:pPr>
            <a:r>
              <a:rPr lang="en-US" sz="2800" dirty="0" smtClean="0"/>
              <a:t>Those individuals the same population within the larger sample will have inflated p-hat values due to incorrect allele frequencies and appear to be more closely related to each other when in reality they are unrelated</a:t>
            </a:r>
          </a:p>
          <a:p>
            <a:pPr marL="0" indent="0">
              <a:spcBef>
                <a:spcPts val="3600"/>
              </a:spcBef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4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Observing Low Levels of IBD Sharing for Multiple Individuals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81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3600"/>
              </a:spcBef>
              <a:defRPr/>
            </a:pPr>
            <a:r>
              <a:rPr lang="en-US" dirty="0" smtClean="0"/>
              <a:t>“Relatedness” amongst many individuals can be observed when there are problems with a subset of genotyping chips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Individuals genotyped on “bad arrays ” appear to be related</a:t>
            </a:r>
          </a:p>
          <a:p>
            <a:pPr>
              <a:spcBef>
                <a:spcPts val="3600"/>
              </a:spcBef>
              <a:defRPr/>
            </a:pPr>
            <a:r>
              <a:rPr lang="en-US" dirty="0" smtClean="0"/>
              <a:t>Excess </a:t>
            </a:r>
            <a:r>
              <a:rPr lang="en-US" dirty="0" err="1" smtClean="0"/>
              <a:t>heterozygosity</a:t>
            </a:r>
            <a:r>
              <a:rPr lang="en-US" dirty="0" smtClean="0"/>
              <a:t> or </a:t>
            </a:r>
            <a:r>
              <a:rPr lang="en-US" dirty="0" err="1" smtClean="0"/>
              <a:t>homozygosity</a:t>
            </a:r>
            <a:r>
              <a:rPr lang="en-US" dirty="0" smtClean="0"/>
              <a:t> in a subset of chips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Creates “different” populations</a:t>
            </a:r>
          </a:p>
          <a:p>
            <a:pPr>
              <a:spcBef>
                <a:spcPts val="3600"/>
              </a:spcBef>
              <a:defRPr/>
            </a:pPr>
            <a:r>
              <a:rPr lang="en-US" dirty="0" smtClean="0"/>
              <a:t>DNA contamination can cause “relatedness” between multiple individuals </a:t>
            </a:r>
          </a:p>
        </p:txBody>
      </p:sp>
    </p:spTree>
    <p:extLst>
      <p:ext uri="{BB962C8B-B14F-4D97-AF65-F5344CB8AC3E}">
        <p14:creationId xmlns:p14="http://schemas.microsoft.com/office/powerpoint/2010/main" val="21520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-76200" y="304800"/>
            <a:ext cx="8991600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Principal Component Analysis (PCA) / </a:t>
            </a:r>
            <a:r>
              <a:rPr lang="en-US" altLang="en-US" dirty="0" err="1" smtClean="0"/>
              <a:t>Multidemonsionality</a:t>
            </a:r>
            <a:r>
              <a:rPr lang="en-US" altLang="en-US" dirty="0" smtClean="0"/>
              <a:t> Scaling (MDS)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97900" cy="556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Can be used to find outliers </a:t>
            </a:r>
          </a:p>
          <a:p>
            <a:pPr>
              <a:spcBef>
                <a:spcPts val="2400"/>
              </a:spcBef>
              <a:defRPr/>
            </a:pPr>
            <a:r>
              <a:rPr lang="en-US" dirty="0" smtClean="0"/>
              <a:t>Individuals from different ethnic backgrounds</a:t>
            </a:r>
          </a:p>
          <a:p>
            <a:pPr lvl="1">
              <a:defRPr/>
            </a:pPr>
            <a:r>
              <a:rPr lang="en-US" dirty="0" smtClean="0"/>
              <a:t>African American Samples included in samples of European Americans</a:t>
            </a:r>
          </a:p>
          <a:p>
            <a:pPr>
              <a:spcBef>
                <a:spcPts val="1800"/>
              </a:spcBef>
              <a:defRPr/>
            </a:pPr>
            <a:r>
              <a:rPr lang="en-US" dirty="0" smtClean="0"/>
              <a:t>Use a subset of markers which have been trimmed so there is only very low levels of LD between marker loci</a:t>
            </a:r>
          </a:p>
        </p:txBody>
      </p:sp>
    </p:spTree>
    <p:extLst>
      <p:ext uri="{BB962C8B-B14F-4D97-AF65-F5344CB8AC3E}">
        <p14:creationId xmlns:p14="http://schemas.microsoft.com/office/powerpoint/2010/main" val="25621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185334" y="304800"/>
            <a:ext cx="6773333" cy="7620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PCA/MDS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597900" cy="5562600"/>
          </a:xfrm>
        </p:spPr>
        <p:txBody>
          <a:bodyPr/>
          <a:lstStyle/>
          <a:p>
            <a:pPr>
              <a:defRPr/>
            </a:pPr>
            <a:r>
              <a:rPr lang="en-US" dirty="0"/>
              <a:t>Use a subset of markers which have been trimmed so there is only very low levels of LD between marker </a:t>
            </a:r>
            <a:r>
              <a:rPr lang="en-US" dirty="0" smtClean="0"/>
              <a:t>loci</a:t>
            </a:r>
          </a:p>
          <a:p>
            <a:pPr>
              <a:defRPr/>
            </a:pPr>
            <a:r>
              <a:rPr lang="en-US" dirty="0" smtClean="0"/>
              <a:t>Plot 1</a:t>
            </a:r>
            <a:r>
              <a:rPr lang="en-US" baseline="30000" dirty="0" smtClean="0"/>
              <a:t>st</a:t>
            </a:r>
            <a:r>
              <a:rPr lang="en-US" dirty="0" smtClean="0"/>
              <a:t> component vs 2</a:t>
            </a:r>
            <a:r>
              <a:rPr lang="en-US" baseline="30000" dirty="0" smtClean="0"/>
              <a:t>nd</a:t>
            </a:r>
            <a:r>
              <a:rPr lang="en-US" dirty="0" smtClean="0"/>
              <a:t> component </a:t>
            </a:r>
          </a:p>
          <a:p>
            <a:pPr lvl="1">
              <a:defRPr/>
            </a:pPr>
            <a:r>
              <a:rPr lang="en-US" dirty="0" smtClean="0"/>
              <a:t>Additional components can be plotted</a:t>
            </a:r>
            <a:endParaRPr lang="en-US" dirty="0"/>
          </a:p>
          <a:p>
            <a:pPr>
              <a:defRPr/>
            </a:pPr>
            <a:r>
              <a:rPr lang="en-US" dirty="0" smtClean="0"/>
              <a:t>Can be used to find outliers </a:t>
            </a:r>
          </a:p>
          <a:p>
            <a:pPr lvl="1">
              <a:defRPr/>
            </a:pPr>
            <a:r>
              <a:rPr lang="en-US" dirty="0" smtClean="0"/>
              <a:t>Individuals from different ethnic backgrounds</a:t>
            </a:r>
          </a:p>
          <a:p>
            <a:pPr lvl="2">
              <a:defRPr/>
            </a:pPr>
            <a:r>
              <a:rPr lang="en-US" dirty="0" smtClean="0"/>
              <a:t>African American Samples included in samples of European Americans</a:t>
            </a:r>
          </a:p>
        </p:txBody>
      </p:sp>
    </p:spTree>
    <p:extLst>
      <p:ext uri="{BB962C8B-B14F-4D97-AF65-F5344CB8AC3E}">
        <p14:creationId xmlns:p14="http://schemas.microsoft.com/office/powerpoint/2010/main" val="383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PCA/MDS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r>
              <a:rPr lang="en-US" dirty="0" smtClean="0"/>
              <a:t>Can use samples from </a:t>
            </a:r>
            <a:r>
              <a:rPr lang="en-US" dirty="0" err="1" smtClean="0"/>
              <a:t>HapMap</a:t>
            </a:r>
            <a:r>
              <a:rPr lang="en-US" dirty="0" smtClean="0"/>
              <a:t> to help to determine what ethnic group outliers belong to.</a:t>
            </a:r>
          </a:p>
          <a:p>
            <a:pPr lvl="1"/>
            <a:r>
              <a:rPr lang="en-US" dirty="0" smtClean="0"/>
              <a:t>Should </a:t>
            </a:r>
            <a:r>
              <a:rPr lang="en-US" u="sng" dirty="0" smtClean="0"/>
              <a:t>not</a:t>
            </a:r>
            <a:r>
              <a:rPr lang="en-US" dirty="0" smtClean="0"/>
              <a:t> include </a:t>
            </a:r>
            <a:r>
              <a:rPr lang="en-US" dirty="0" err="1" smtClean="0"/>
              <a:t>HapMap</a:t>
            </a:r>
            <a:r>
              <a:rPr lang="en-US" dirty="0" smtClean="0"/>
              <a:t> samples when calculating components to control for population substructure/admixture</a:t>
            </a:r>
          </a:p>
          <a:p>
            <a:r>
              <a:rPr lang="en-US" dirty="0" smtClean="0"/>
              <a:t>It is also possible to detect batch effects using PCA/MDS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16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466667" cy="914400"/>
          </a:xfrm>
        </p:spPr>
        <p:txBody>
          <a:bodyPr/>
          <a:lstStyle/>
          <a:p>
            <a:r>
              <a:rPr lang="en-US" altLang="en-US" sz="4400" smtClean="0"/>
              <a:t>Detecting Outliers Using PCA</a:t>
            </a:r>
          </a:p>
        </p:txBody>
      </p:sp>
      <p:pic>
        <p:nvPicPr>
          <p:cNvPr id="430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67" y="1168400"/>
            <a:ext cx="5689600" cy="5689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357" name="Text Box 7"/>
          <p:cNvSpPr txBox="1">
            <a:spLocks noChangeArrowheads="1"/>
          </p:cNvSpPr>
          <p:nvPr/>
        </p:nvSpPr>
        <p:spPr bwMode="auto">
          <a:xfrm>
            <a:off x="2514600" y="4876800"/>
            <a:ext cx="447558" cy="338554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YRI</a:t>
            </a:r>
          </a:p>
        </p:txBody>
      </p:sp>
      <p:sp>
        <p:nvSpPr>
          <p:cNvPr id="356358" name="Text Box 8"/>
          <p:cNvSpPr txBox="1">
            <a:spLocks noChangeArrowheads="1"/>
          </p:cNvSpPr>
          <p:nvPr/>
        </p:nvSpPr>
        <p:spPr bwMode="auto">
          <a:xfrm>
            <a:off x="4978401" y="3657600"/>
            <a:ext cx="654346" cy="33855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Cases</a:t>
            </a:r>
          </a:p>
        </p:txBody>
      </p:sp>
      <p:sp>
        <p:nvSpPr>
          <p:cNvPr id="356359" name="Text Box 9"/>
          <p:cNvSpPr txBox="1">
            <a:spLocks noChangeArrowheads="1"/>
          </p:cNvSpPr>
          <p:nvPr/>
        </p:nvSpPr>
        <p:spPr bwMode="auto">
          <a:xfrm>
            <a:off x="5249334" y="5181601"/>
            <a:ext cx="1677062" cy="83099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</a:rPr>
              <a:t>Wellcome Trust</a:t>
            </a:r>
          </a:p>
          <a:p>
            <a:pPr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</a:rPr>
              <a:t>1958 Birth Cohort</a:t>
            </a:r>
          </a:p>
          <a:p>
            <a:pPr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</a:rPr>
              <a:t>Controls</a:t>
            </a:r>
          </a:p>
        </p:txBody>
      </p:sp>
      <p:sp>
        <p:nvSpPr>
          <p:cNvPr id="356360" name="Text Box 10"/>
          <p:cNvSpPr txBox="1">
            <a:spLocks noChangeArrowheads="1"/>
          </p:cNvSpPr>
          <p:nvPr/>
        </p:nvSpPr>
        <p:spPr bwMode="auto">
          <a:xfrm>
            <a:off x="6324600" y="3429001"/>
            <a:ext cx="598311" cy="3460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effectLst/>
              </a:rPr>
              <a:t>CEU</a:t>
            </a:r>
          </a:p>
        </p:txBody>
      </p:sp>
      <p:sp>
        <p:nvSpPr>
          <p:cNvPr id="43016" name="Text Box 11"/>
          <p:cNvSpPr txBox="1">
            <a:spLocks noChangeArrowheads="1"/>
          </p:cNvSpPr>
          <p:nvPr/>
        </p:nvSpPr>
        <p:spPr bwMode="auto">
          <a:xfrm>
            <a:off x="4097867" y="2133600"/>
            <a:ext cx="981359" cy="338554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effectLst/>
              </a:rPr>
              <a:t>CHB/JPT</a:t>
            </a:r>
          </a:p>
        </p:txBody>
      </p:sp>
      <p:sp>
        <p:nvSpPr>
          <p:cNvPr id="356362" name="Text Box 12"/>
          <p:cNvSpPr txBox="1">
            <a:spLocks noChangeArrowheads="1"/>
          </p:cNvSpPr>
          <p:nvPr/>
        </p:nvSpPr>
        <p:spPr bwMode="auto">
          <a:xfrm>
            <a:off x="2514600" y="4876800"/>
            <a:ext cx="44755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YRI</a:t>
            </a:r>
          </a:p>
        </p:txBody>
      </p:sp>
    </p:spTree>
    <p:extLst>
      <p:ext uri="{BB962C8B-B14F-4D97-AF65-F5344CB8AC3E}">
        <p14:creationId xmlns:p14="http://schemas.microsoft.com/office/powerpoint/2010/main" val="120462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5911145" cy="6794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Detecting Outliers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Information from Individuals from other ethnic groups can help to determine if outliers are potentially a member of another ethnic group</a:t>
            </a:r>
          </a:p>
          <a:p>
            <a:pPr>
              <a:defRPr/>
            </a:pPr>
            <a:r>
              <a:rPr lang="en-US" dirty="0" err="1" smtClean="0"/>
              <a:t>HapMap</a:t>
            </a:r>
            <a:r>
              <a:rPr lang="en-US" dirty="0" smtClean="0"/>
              <a:t> samples can be used for this purpose</a:t>
            </a:r>
          </a:p>
          <a:p>
            <a:pPr>
              <a:defRPr/>
            </a:pPr>
            <a:r>
              <a:rPr lang="en-US" dirty="0" smtClean="0"/>
              <a:t>When controlling for population substructure/admixture by including MDS or PCA components in the analysis</a:t>
            </a:r>
          </a:p>
          <a:p>
            <a:pPr lvl="1">
              <a:defRPr/>
            </a:pPr>
            <a:r>
              <a:rPr lang="en-US" dirty="0" smtClean="0"/>
              <a:t>Should </a:t>
            </a:r>
            <a:r>
              <a:rPr lang="en-US" u="sng" dirty="0" smtClean="0"/>
              <a:t>not</a:t>
            </a:r>
            <a:r>
              <a:rPr lang="en-US" dirty="0" smtClean="0"/>
              <a:t> obtain components including the </a:t>
            </a:r>
            <a:r>
              <a:rPr lang="en-US" dirty="0" err="1" smtClean="0"/>
              <a:t>HapMap</a:t>
            </a:r>
            <a:r>
              <a:rPr lang="en-US" dirty="0" smtClean="0"/>
              <a:t> samples </a:t>
            </a:r>
          </a:p>
        </p:txBody>
      </p:sp>
    </p:spTree>
    <p:extLst>
      <p:ext uri="{BB962C8B-B14F-4D97-AF65-F5344CB8AC3E}">
        <p14:creationId xmlns:p14="http://schemas.microsoft.com/office/powerpoint/2010/main" val="12331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117600" y="5334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Whole Genome Amplification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37067" y="1676400"/>
            <a:ext cx="8633178" cy="5562600"/>
          </a:xfrm>
        </p:spPr>
        <p:txBody>
          <a:bodyPr/>
          <a:lstStyle/>
          <a:p>
            <a:pPr>
              <a:defRPr/>
            </a:pPr>
            <a:r>
              <a:rPr lang="en-US" smtClean="0"/>
              <a:t>Allows for the creation of large amounts of DNA from initial small DNA sample</a:t>
            </a:r>
          </a:p>
          <a:p>
            <a:pPr>
              <a:defRPr/>
            </a:pPr>
            <a:r>
              <a:rPr lang="en-US" smtClean="0"/>
              <a:t>Relatively inexpensive</a:t>
            </a:r>
          </a:p>
          <a:p>
            <a:pPr lvl="1">
              <a:defRPr/>
            </a:pPr>
            <a:r>
              <a:rPr lang="en-US" smtClean="0"/>
              <a:t>Compared to making transformed lines</a:t>
            </a:r>
          </a:p>
          <a:p>
            <a:pPr>
              <a:defRPr/>
            </a:pPr>
            <a:r>
              <a:rPr lang="en-US" smtClean="0"/>
              <a:t>Perform WGA on each sample three or more times</a:t>
            </a:r>
          </a:p>
          <a:p>
            <a:pPr lvl="1">
              <a:defRPr/>
            </a:pPr>
            <a:r>
              <a:rPr lang="en-US" smtClean="0"/>
              <a:t>Use pooled sample </a:t>
            </a:r>
          </a:p>
        </p:txBody>
      </p:sp>
    </p:spTree>
    <p:extLst>
      <p:ext uri="{BB962C8B-B14F-4D97-AF65-F5344CB8AC3E}">
        <p14:creationId xmlns:p14="http://schemas.microsoft.com/office/powerpoint/2010/main" val="4214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-7620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altLang="en-US" sz="4400" smtClean="0">
                <a:solidFill>
                  <a:schemeClr val="bg1"/>
                </a:solidFill>
              </a:rPr>
              <a:t>After removing outliers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715000" cy="5715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5655733" y="4800601"/>
            <a:ext cx="1612942" cy="83099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effectLst/>
              </a:rPr>
              <a:t>Wellome Trust </a:t>
            </a:r>
          </a:p>
          <a:p>
            <a:r>
              <a:rPr lang="en-US" altLang="en-US" sz="1600">
                <a:solidFill>
                  <a:schemeClr val="tx1"/>
                </a:solidFill>
                <a:effectLst/>
              </a:rPr>
              <a:t>1958 birth cohort</a:t>
            </a:r>
          </a:p>
          <a:p>
            <a:r>
              <a:rPr lang="en-US" altLang="en-US" sz="1600">
                <a:solidFill>
                  <a:schemeClr val="tx1"/>
                </a:solidFill>
                <a:effectLst/>
              </a:rPr>
              <a:t>Controls</a:t>
            </a:r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6333067" y="3581400"/>
            <a:ext cx="589844" cy="3381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effectLst/>
              </a:rPr>
              <a:t>CEU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087057" y="4302125"/>
            <a:ext cx="663964" cy="33855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effectLst/>
              </a:rPr>
              <a:t>Cases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3894667" y="1787525"/>
            <a:ext cx="981359" cy="338554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chemeClr val="tx1"/>
                </a:solidFill>
                <a:effectLst/>
              </a:rPr>
              <a:t>CHB/JPT</a:t>
            </a:r>
          </a:p>
        </p:txBody>
      </p:sp>
      <p:sp>
        <p:nvSpPr>
          <p:cNvPr id="358408" name="Text Box 9"/>
          <p:cNvSpPr txBox="1">
            <a:spLocks noChangeArrowheads="1"/>
          </p:cNvSpPr>
          <p:nvPr/>
        </p:nvSpPr>
        <p:spPr bwMode="auto">
          <a:xfrm>
            <a:off x="2590800" y="4953000"/>
            <a:ext cx="447558" cy="338554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/>
              </a:rPr>
              <a:t>YRI</a:t>
            </a:r>
          </a:p>
        </p:txBody>
      </p:sp>
    </p:spTree>
    <p:extLst>
      <p:ext uri="{BB962C8B-B14F-4D97-AF65-F5344CB8AC3E}">
        <p14:creationId xmlns:p14="http://schemas.microsoft.com/office/powerpoint/2010/main" val="263789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350933" cy="9842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Detecting Genotyping Error 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25550"/>
            <a:ext cx="8633178" cy="56324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/>
              <a:t>Testing for Deviations from </a:t>
            </a:r>
            <a:r>
              <a:rPr lang="en-US" dirty="0" smtClean="0"/>
              <a:t>HWE not </a:t>
            </a:r>
            <a:r>
              <a:rPr lang="en-US" dirty="0"/>
              <a:t>very </a:t>
            </a:r>
            <a:r>
              <a:rPr lang="en-US" dirty="0" smtClean="0"/>
              <a:t>powerful</a:t>
            </a:r>
          </a:p>
          <a:p>
            <a:pPr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 smtClean="0"/>
              <a:t>The power to detect deviations from HWE is dependent on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Error rates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Underlying Error Model</a:t>
            </a:r>
          </a:p>
          <a:p>
            <a:pPr lvl="2">
              <a:lnSpc>
                <a:spcPct val="100000"/>
              </a:lnSpc>
              <a:defRPr/>
            </a:pPr>
            <a:r>
              <a:rPr lang="en-US" dirty="0" smtClean="0"/>
              <a:t>Random 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dirty="0" smtClean="0"/>
              <a:t>Heterozygous genotypes  -&gt; homozygous genotypes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dirty="0" smtClean="0"/>
              <a:t>Homozygous genotypes -&gt;Heterozygous genotype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Minor Allele frequency</a:t>
            </a:r>
            <a:endParaRPr lang="en-US" dirty="0"/>
          </a:p>
          <a:p>
            <a:pPr>
              <a:lnSpc>
                <a:spcPct val="100000"/>
              </a:lnSpc>
              <a:defRPr/>
            </a:pPr>
            <a:endParaRPr lang="en-US" dirty="0" smtClean="0"/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4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8133" y="228600"/>
            <a:ext cx="5350933" cy="9842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Detecting Genotyping Error 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25550"/>
            <a:ext cx="8633178" cy="56324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Controls and Cases are evaluated separately for deviations from HWE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Deviation found only in cases can be due to an association</a:t>
            </a:r>
          </a:p>
          <a:p>
            <a:pPr>
              <a:lnSpc>
                <a:spcPct val="100000"/>
              </a:lnSpc>
              <a:spcBef>
                <a:spcPts val="4200"/>
              </a:spcBef>
              <a:defRPr/>
            </a:pPr>
            <a:r>
              <a:rPr lang="en-US" dirty="0" smtClean="0"/>
              <a:t>Quantitative Traits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Caution should be used removing markers which deviate from HWE may be due to an association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 smtClean="0"/>
              <a:t>Only flag markers or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 smtClean="0"/>
              <a:t>Remove markers with extreme deviations from HWE and Flag markers with less extreme deviations from HWE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87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5350933" cy="9842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Detecting Genotyping Error </a:t>
            </a:r>
          </a:p>
        </p:txBody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32" y="1371600"/>
            <a:ext cx="8633178" cy="56324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In the presents of genotyping error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Random error and equal allele frequencies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Power to detect deviation from HWE is </a:t>
            </a:r>
            <a:r>
              <a:rPr lang="el-GR" dirty="0" smtClean="0"/>
              <a:t>α</a:t>
            </a:r>
            <a:endParaRPr lang="en-US" dirty="0" smtClean="0"/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Pseudo SNPs lend themselves to readily be detected through testing for deviation from HWE </a:t>
            </a:r>
          </a:p>
          <a:p>
            <a:pPr>
              <a:lnSpc>
                <a:spcPct val="100000"/>
              </a:lnSpc>
              <a:defRPr/>
            </a:pPr>
            <a:endParaRPr lang="en-US" dirty="0" smtClean="0"/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lnSpc>
                <a:spcPct val="10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388534" y="228600"/>
            <a:ext cx="5960533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Testing for Deviations in HWE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73756" y="1371600"/>
            <a:ext cx="8633178" cy="52514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What  </a:t>
            </a:r>
            <a:r>
              <a:rPr lang="el-GR" dirty="0" smtClean="0"/>
              <a:t>α</a:t>
            </a:r>
            <a:r>
              <a:rPr lang="en-US" dirty="0" smtClean="0"/>
              <a:t> value should be used to reject the null hypothesis of HWE?</a:t>
            </a:r>
          </a:p>
          <a:p>
            <a:pPr>
              <a:defRPr/>
            </a:pPr>
            <a:r>
              <a:rPr lang="en-US" dirty="0" smtClean="0"/>
              <a:t>Multiple testing</a:t>
            </a:r>
          </a:p>
          <a:p>
            <a:pPr>
              <a:defRPr/>
            </a:pPr>
            <a:r>
              <a:rPr lang="en-US" dirty="0" smtClean="0"/>
              <a:t>For different studies a variety of </a:t>
            </a:r>
            <a:r>
              <a:rPr lang="el-GR" dirty="0" smtClean="0"/>
              <a:t>α</a:t>
            </a:r>
            <a:r>
              <a:rPr lang="en-US" dirty="0" smtClean="0"/>
              <a:t> values are used</a:t>
            </a:r>
          </a:p>
          <a:p>
            <a:pPr>
              <a:defRPr/>
            </a:pPr>
            <a:r>
              <a:rPr lang="en-US" dirty="0" smtClean="0"/>
              <a:t>WTCCC used a p&lt;5 X 10</a:t>
            </a:r>
            <a:r>
              <a:rPr lang="en-US" baseline="30000" dirty="0" smtClean="0"/>
              <a:t>-7</a:t>
            </a:r>
            <a:r>
              <a:rPr lang="en-US" dirty="0" smtClean="0"/>
              <a:t> for the exact test performed in the two control populations as the criterion to remove </a:t>
            </a:r>
            <a:r>
              <a:rPr lang="en-US" dirty="0" smtClean="0"/>
              <a:t>SNPs</a:t>
            </a:r>
          </a:p>
          <a:p>
            <a:pPr>
              <a:defRPr/>
            </a:pPr>
            <a:r>
              <a:rPr lang="en-US" dirty="0" smtClean="0"/>
              <a:t>Some studies use a genome wide significance   p&lt;5x10</a:t>
            </a:r>
            <a:r>
              <a:rPr lang="en-US" baseline="30000" dirty="0" smtClean="0"/>
              <a:t>-8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09526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456266" y="304800"/>
            <a:ext cx="6434667" cy="6032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Testing for Deviations from HWE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37067" y="1447800"/>
            <a:ext cx="8565444" cy="47942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  <a:defRPr/>
            </a:pPr>
            <a:r>
              <a:rPr lang="en-US" dirty="0" smtClean="0"/>
              <a:t>A large variety of criterion are used to reject the null hypothesis of </a:t>
            </a:r>
            <a:r>
              <a:rPr lang="en-US" dirty="0" smtClean="0"/>
              <a:t>HWE</a:t>
            </a:r>
          </a:p>
          <a:p>
            <a:pPr>
              <a:lnSpc>
                <a:spcPct val="100000"/>
              </a:lnSpc>
              <a:spcBef>
                <a:spcPts val="3600"/>
              </a:spcBef>
              <a:defRPr/>
            </a:pPr>
            <a:r>
              <a:rPr lang="en-US" dirty="0" smtClean="0"/>
              <a:t>However large p-value should be avoided</a:t>
            </a:r>
          </a:p>
          <a:p>
            <a:pPr lvl="1">
              <a:spcBef>
                <a:spcPts val="3600"/>
              </a:spcBef>
              <a:defRPr/>
            </a:pPr>
            <a:r>
              <a:rPr lang="en-US" dirty="0" smtClean="0"/>
              <a:t>e.g. p &lt;0.005</a:t>
            </a:r>
          </a:p>
          <a:p>
            <a:pPr marL="0" indent="0">
              <a:lnSpc>
                <a:spcPct val="100000"/>
              </a:lnSpc>
              <a:spcBef>
                <a:spcPts val="3600"/>
              </a:spcBef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61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456266" y="304800"/>
            <a:ext cx="6434667" cy="6032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Testing for Deviations from HWE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-101600" y="1219200"/>
            <a:ext cx="9245600" cy="57912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3600"/>
              </a:spcBef>
              <a:buNone/>
              <a:defRPr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dirty="0" smtClean="0"/>
              <a:t>Deviations from HWE can be used to flag SNPs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E.g. Remove those SNPs with deviations from HWE with p&lt;10</a:t>
            </a:r>
            <a:r>
              <a:rPr lang="en-US" baseline="30000" dirty="0" smtClean="0"/>
              <a:t>-7</a:t>
            </a:r>
            <a:r>
              <a:rPr lang="en-US" dirty="0" smtClean="0"/>
              <a:t>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Note should be more conservative if using data for imputation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 smtClean="0"/>
              <a:t>SNPs can then be investigated in more detail later for reasons for the observation of deviation from HWE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dirty="0" smtClean="0"/>
              <a:t>If there are significant association results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24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93108"/>
            <a:ext cx="8362950" cy="533400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ct val="80000"/>
              </a:spcBef>
              <a:defRPr/>
            </a:pPr>
            <a:r>
              <a:rPr lang="en-US" sz="4600" dirty="0" smtClean="0"/>
              <a:t>HWD  coefficient  (Weir 1996) </a:t>
            </a:r>
          </a:p>
          <a:p>
            <a:pPr>
              <a:spcBef>
                <a:spcPct val="80000"/>
              </a:spcBef>
              <a:defRPr/>
            </a:pPr>
            <a:r>
              <a:rPr lang="en-US" sz="4600" dirty="0" smtClean="0"/>
              <a:t>For SNPs (2 allele system) </a:t>
            </a:r>
          </a:p>
          <a:p>
            <a:pPr>
              <a:spcBef>
                <a:spcPct val="80000"/>
              </a:spcBef>
              <a:defRPr/>
            </a:pPr>
            <a:r>
              <a:rPr lang="en-US" sz="4600" dirty="0" smtClean="0"/>
              <a:t>The proportion observed for N genotypes G</a:t>
            </a:r>
            <a:r>
              <a:rPr lang="en-US" sz="4600" baseline="-25000" dirty="0" smtClean="0"/>
              <a:t>11</a:t>
            </a:r>
            <a:r>
              <a:rPr lang="en-US" sz="4600" dirty="0" smtClean="0"/>
              <a:t>, G</a:t>
            </a:r>
            <a:r>
              <a:rPr lang="en-US" sz="4600" baseline="-25000" dirty="0" smtClean="0"/>
              <a:t>12 </a:t>
            </a:r>
            <a:r>
              <a:rPr lang="en-US" sz="4600" dirty="0" smtClean="0"/>
              <a:t>and G</a:t>
            </a:r>
            <a:r>
              <a:rPr lang="en-US" sz="4600" baseline="-25000" dirty="0" smtClean="0"/>
              <a:t>22</a:t>
            </a:r>
            <a:r>
              <a:rPr lang="en-US" sz="4600" dirty="0" smtClean="0"/>
              <a:t> </a:t>
            </a:r>
          </a:p>
          <a:p>
            <a:pPr lvl="1">
              <a:spcBef>
                <a:spcPct val="80000"/>
              </a:spcBef>
              <a:defRPr/>
            </a:pPr>
            <a:r>
              <a:rPr lang="en-US" sz="4600" dirty="0" smtClean="0"/>
              <a:t>Is P</a:t>
            </a:r>
            <a:r>
              <a:rPr lang="en-US" sz="4600" baseline="-25000" dirty="0" smtClean="0"/>
              <a:t>11</a:t>
            </a:r>
            <a:r>
              <a:rPr lang="en-US" sz="4600" dirty="0" smtClean="0"/>
              <a:t>, P</a:t>
            </a:r>
            <a:r>
              <a:rPr lang="en-US" sz="4600" baseline="-25000" dirty="0" smtClean="0"/>
              <a:t>12</a:t>
            </a:r>
            <a:r>
              <a:rPr lang="en-US" sz="4600" dirty="0" smtClean="0"/>
              <a:t> and P</a:t>
            </a:r>
            <a:r>
              <a:rPr lang="en-US" sz="4600" baseline="-25000" dirty="0" smtClean="0"/>
              <a:t>12 </a:t>
            </a:r>
            <a:r>
              <a:rPr lang="en-US" sz="4600" dirty="0" smtClean="0"/>
              <a:t> respectively</a:t>
            </a:r>
          </a:p>
          <a:p>
            <a:pPr lvl="1">
              <a:spcBef>
                <a:spcPct val="80000"/>
              </a:spcBef>
              <a:defRPr/>
            </a:pPr>
            <a:endParaRPr lang="en-US" sz="4600" baseline="-25000" dirty="0" smtClean="0"/>
          </a:p>
          <a:p>
            <a:pPr>
              <a:spcBef>
                <a:spcPct val="80000"/>
              </a:spcBef>
              <a:defRPr/>
            </a:pPr>
            <a:r>
              <a:rPr lang="en-US" sz="4600" dirty="0" smtClean="0"/>
              <a:t>p is the allele frequency which is estimated by </a:t>
            </a:r>
          </a:p>
          <a:p>
            <a:pPr lvl="1">
              <a:spcBef>
                <a:spcPct val="80000"/>
              </a:spcBef>
              <a:buFont typeface="Wingdings" pitchFamily="2" charset="2"/>
              <a:buNone/>
              <a:defRPr/>
            </a:pPr>
            <a:r>
              <a:rPr lang="en-US" sz="4600" dirty="0" smtClean="0"/>
              <a:t>(2*G</a:t>
            </a:r>
            <a:r>
              <a:rPr lang="en-US" sz="4600" baseline="-25000" dirty="0" smtClean="0"/>
              <a:t>11</a:t>
            </a:r>
            <a:r>
              <a:rPr lang="en-US" sz="4600" dirty="0" smtClean="0"/>
              <a:t> + G</a:t>
            </a:r>
            <a:r>
              <a:rPr lang="en-US" sz="4600" baseline="-25000" dirty="0" smtClean="0"/>
              <a:t>22</a:t>
            </a:r>
            <a:r>
              <a:rPr lang="en-US" sz="4600" dirty="0" smtClean="0"/>
              <a:t>)/2N</a:t>
            </a:r>
          </a:p>
          <a:p>
            <a:pPr>
              <a:spcBef>
                <a:spcPct val="80000"/>
              </a:spcBef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spcBef>
                <a:spcPct val="80000"/>
              </a:spcBef>
              <a:defRPr/>
            </a:pPr>
            <a:endParaRPr lang="en-US" sz="2400" dirty="0" smtClean="0"/>
          </a:p>
          <a:p>
            <a:pPr>
              <a:spcBef>
                <a:spcPct val="80000"/>
              </a:spcBef>
              <a:buFont typeface="Wingdings" pitchFamily="2" charset="2"/>
              <a:buNone/>
              <a:defRPr/>
            </a:pPr>
            <a:r>
              <a:rPr lang="en-US" sz="2400" dirty="0" smtClean="0"/>
              <a:t>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Deviation from HWE</a:t>
            </a:r>
          </a:p>
        </p:txBody>
      </p:sp>
      <p:graphicFrame>
        <p:nvGraphicFramePr>
          <p:cNvPr id="2048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012004"/>
              </p:ext>
            </p:extLst>
          </p:nvPr>
        </p:nvGraphicFramePr>
        <p:xfrm>
          <a:off x="2514600" y="5486400"/>
          <a:ext cx="2743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4" imgW="761669" imgH="253890" progId="Equation.3">
                  <p:embed/>
                </p:oleObj>
              </mc:Choice>
              <mc:Fallback>
                <p:oleObj name="Equation" r:id="rId4" imgW="761669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86400"/>
                        <a:ext cx="27432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1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Deviation from HWE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371600"/>
            <a:ext cx="9067800" cy="54864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80000"/>
              </a:spcBef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spcBef>
                <a:spcPct val="80000"/>
              </a:spcBef>
              <a:defRPr/>
            </a:pPr>
            <a:r>
              <a:rPr lang="en-US" sz="3800" dirty="0" smtClean="0">
                <a:latin typeface="+mn-lt"/>
              </a:rPr>
              <a:t>Under HWE D=0 </a:t>
            </a:r>
          </a:p>
          <a:p>
            <a:pPr>
              <a:spcBef>
                <a:spcPct val="80000"/>
              </a:spcBef>
              <a:defRPr/>
            </a:pPr>
            <a:r>
              <a:rPr lang="en-US" sz="3800" dirty="0" smtClean="0">
                <a:latin typeface="+mn-lt"/>
              </a:rPr>
              <a:t>Negative values of D indicate an excess of heterozygote genotypes</a:t>
            </a:r>
          </a:p>
          <a:p>
            <a:pPr>
              <a:spcBef>
                <a:spcPct val="80000"/>
              </a:spcBef>
              <a:defRPr/>
            </a:pPr>
            <a:r>
              <a:rPr lang="en-US" sz="3800" dirty="0" smtClean="0">
                <a:latin typeface="+mn-lt"/>
              </a:rPr>
              <a:t>Positive values of D indicate an excess of homozygote genotypes</a:t>
            </a:r>
          </a:p>
          <a:p>
            <a:pPr>
              <a:spcBef>
                <a:spcPct val="80000"/>
              </a:spcBef>
              <a:defRPr/>
            </a:pPr>
            <a:r>
              <a:rPr lang="en-US" sz="3800" dirty="0" smtClean="0">
                <a:latin typeface="+mn-lt"/>
              </a:rPr>
              <a:t>For a diallelic system</a:t>
            </a:r>
          </a:p>
          <a:p>
            <a:pPr lvl="1">
              <a:spcBef>
                <a:spcPts val="1200"/>
              </a:spcBef>
              <a:defRPr/>
            </a:pPr>
            <a:r>
              <a:rPr lang="en-US" sz="3000" dirty="0" smtClean="0">
                <a:latin typeface="+mn-lt"/>
              </a:rPr>
              <a:t>D can range from -0.25 to 0.25</a:t>
            </a:r>
          </a:p>
          <a:p>
            <a:pPr>
              <a:spcBef>
                <a:spcPct val="80000"/>
              </a:spcBef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636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350933" cy="9842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Detecting Genotyping Error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756" y="1371600"/>
            <a:ext cx="8633178" cy="5251450"/>
          </a:xfrm>
        </p:spPr>
        <p:txBody>
          <a:bodyPr/>
          <a:lstStyle/>
          <a:p>
            <a:pPr>
              <a:lnSpc>
                <a:spcPct val="60000"/>
              </a:lnSpc>
              <a:defRPr/>
            </a:pPr>
            <a:r>
              <a:rPr lang="en-US" dirty="0" smtClean="0"/>
              <a:t>Markers not in HWE</a:t>
            </a:r>
          </a:p>
          <a:p>
            <a:pPr lvl="1">
              <a:lnSpc>
                <a:spcPct val="100000"/>
              </a:lnSpc>
              <a:spcBef>
                <a:spcPts val="2400"/>
              </a:spcBef>
              <a:defRPr/>
            </a:pPr>
            <a:r>
              <a:rPr lang="en-US" dirty="0" smtClean="0"/>
              <a:t>May be due to population admixture</a:t>
            </a:r>
          </a:p>
          <a:p>
            <a:pPr lvl="2">
              <a:lnSpc>
                <a:spcPct val="60000"/>
              </a:lnSpc>
              <a:spcBef>
                <a:spcPts val="1800"/>
              </a:spcBef>
              <a:defRPr/>
            </a:pPr>
            <a:r>
              <a:rPr lang="en-US" sz="2800" dirty="0" smtClean="0"/>
              <a:t>Excess of heterozygous genotypes (-D)</a:t>
            </a:r>
          </a:p>
          <a:p>
            <a:pPr lvl="1">
              <a:lnSpc>
                <a:spcPct val="60000"/>
              </a:lnSpc>
              <a:spcBef>
                <a:spcPts val="3000"/>
              </a:spcBef>
              <a:defRPr/>
            </a:pPr>
            <a:r>
              <a:rPr lang="en-US" dirty="0" smtClean="0"/>
              <a:t>Copy number repeats (CNVs)</a:t>
            </a:r>
          </a:p>
          <a:p>
            <a:pPr lvl="2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z="2800" dirty="0" smtClean="0"/>
              <a:t>Either an excess of heterozygous (-D) or homozygous genotypes (+D)</a:t>
            </a:r>
          </a:p>
          <a:p>
            <a:pPr>
              <a:lnSpc>
                <a:spcPct val="100000"/>
              </a:lnSpc>
              <a:spcBef>
                <a:spcPts val="3000"/>
              </a:spcBef>
              <a:defRPr/>
            </a:pPr>
            <a:r>
              <a:rPr lang="en-US" dirty="0" smtClean="0"/>
              <a:t>Heterozygous Advantage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/>
              <a:t>Excess of heterozygous genotypes (-D)</a:t>
            </a:r>
          </a:p>
        </p:txBody>
      </p:sp>
    </p:spTree>
    <p:extLst>
      <p:ext uri="{BB962C8B-B14F-4D97-AF65-F5344CB8AC3E}">
        <p14:creationId xmlns:p14="http://schemas.microsoft.com/office/powerpoint/2010/main" val="20349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117600" y="381000"/>
            <a:ext cx="6705600" cy="685800"/>
          </a:xfrm>
        </p:spPr>
        <p:txBody>
          <a:bodyPr>
            <a:normAutofit fontScale="90000"/>
          </a:bodyPr>
          <a:lstStyle/>
          <a:p>
            <a:r>
              <a:rPr lang="en-US" altLang="en-US" sz="4400" smtClean="0"/>
              <a:t>Whole Genome Amplification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02133" cy="480060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Can experience lower call rates and higher genotyping error rates</a:t>
            </a:r>
          </a:p>
          <a:p>
            <a:pPr lvl="1">
              <a:defRPr/>
            </a:pPr>
            <a:r>
              <a:rPr lang="en-US" dirty="0" smtClean="0"/>
              <a:t>Platform dependent</a:t>
            </a:r>
          </a:p>
          <a:p>
            <a:pPr lvl="1">
              <a:defRPr/>
            </a:pPr>
            <a:r>
              <a:rPr lang="en-US" dirty="0" smtClean="0"/>
              <a:t>Not recommended for Illumina </a:t>
            </a:r>
            <a:r>
              <a:rPr lang="en-US" dirty="0" err="1" smtClean="0"/>
              <a:t>Infinium</a:t>
            </a:r>
            <a:r>
              <a:rPr lang="en-US" dirty="0" smtClean="0"/>
              <a:t> products</a:t>
            </a:r>
          </a:p>
          <a:p>
            <a:pPr lvl="2">
              <a:spcBef>
                <a:spcPts val="600"/>
              </a:spcBef>
              <a:defRPr/>
            </a:pPr>
            <a:r>
              <a:rPr lang="en-US" sz="2800" dirty="0" smtClean="0"/>
              <a:t>Performs better using Golden Gate Chemistry</a:t>
            </a:r>
          </a:p>
          <a:p>
            <a:pPr>
              <a:spcBef>
                <a:spcPts val="3600"/>
              </a:spcBef>
              <a:defRPr/>
            </a:pPr>
            <a:r>
              <a:rPr lang="en-US" sz="3600" dirty="0" smtClean="0"/>
              <a:t>Not recommend to use WGA samples for Copy Number Variant analysis</a:t>
            </a:r>
          </a:p>
          <a:p>
            <a:pPr lvl="1">
              <a:spcBef>
                <a:spcPts val="2400"/>
              </a:spcBef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05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350933" cy="9842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Detecting Genotyping Error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067" y="1219200"/>
            <a:ext cx="8633178" cy="52514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dirty="0" smtClean="0"/>
              <a:t>Chance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 smtClean="0"/>
              <a:t>Either an excess of heterozygous (-D) or homozygous genotypes (+D)</a:t>
            </a:r>
          </a:p>
          <a:p>
            <a:pPr>
              <a:lnSpc>
                <a:spcPct val="100000"/>
              </a:lnSpc>
              <a:spcBef>
                <a:spcPts val="3000"/>
              </a:spcBef>
              <a:defRPr/>
            </a:pPr>
            <a:r>
              <a:rPr lang="en-US" dirty="0" smtClean="0"/>
              <a:t>Deviation from HWE due to genotyping error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 smtClean="0"/>
              <a:t>Either an excess of heterozygous (-D) or homozygous genotypes (+D)</a:t>
            </a:r>
          </a:p>
          <a:p>
            <a:pPr>
              <a:lnSpc>
                <a:spcPct val="100000"/>
              </a:lnSpc>
              <a:spcBef>
                <a:spcPts val="3000"/>
              </a:spcBef>
              <a:defRPr/>
            </a:pPr>
            <a:r>
              <a:rPr lang="en-US" dirty="0" smtClean="0"/>
              <a:t>Deviation from HWE due to pseudo SNPs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 smtClean="0"/>
              <a:t>Excess of heterozygous (-D) genotypes</a:t>
            </a:r>
          </a:p>
        </p:txBody>
      </p:sp>
    </p:spTree>
    <p:extLst>
      <p:ext uri="{BB962C8B-B14F-4D97-AF65-F5344CB8AC3E}">
        <p14:creationId xmlns:p14="http://schemas.microsoft.com/office/powerpoint/2010/main" val="360288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5350933" cy="9842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Detecting Genotyping Error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756" y="1371600"/>
            <a:ext cx="8633178" cy="52514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0"/>
              </a:spcBef>
              <a:defRPr/>
            </a:pPr>
            <a:r>
              <a:rPr lang="en-US" dirty="0" smtClean="0"/>
              <a:t>Indication that deviation from HWE due to genotyping error</a:t>
            </a:r>
          </a:p>
          <a:p>
            <a:pPr lvl="1">
              <a:lnSpc>
                <a:spcPct val="100000"/>
              </a:lnSpc>
              <a:spcBef>
                <a:spcPts val="3000"/>
              </a:spcBef>
              <a:defRPr/>
            </a:pPr>
            <a:r>
              <a:rPr lang="en-US" dirty="0" smtClean="0"/>
              <a:t>Higher genotype drop out rates for specific markers</a:t>
            </a:r>
          </a:p>
          <a:p>
            <a:pPr>
              <a:lnSpc>
                <a:spcPct val="100000"/>
              </a:lnSpc>
              <a:spcBef>
                <a:spcPts val="4200"/>
              </a:spcBef>
              <a:defRPr/>
            </a:pPr>
            <a:r>
              <a:rPr lang="en-US" dirty="0" smtClean="0"/>
              <a:t>Pseudo SNPs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dirty="0" smtClean="0"/>
              <a:t>Primers map to multiple genomic regions</a:t>
            </a:r>
          </a:p>
        </p:txBody>
      </p:sp>
    </p:spTree>
    <p:extLst>
      <p:ext uri="{BB962C8B-B14F-4D97-AF65-F5344CB8AC3E}">
        <p14:creationId xmlns:p14="http://schemas.microsoft.com/office/powerpoint/2010/main" val="273583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152400" y="304800"/>
            <a:ext cx="9296399" cy="685800"/>
          </a:xfrm>
        </p:spPr>
        <p:txBody>
          <a:bodyPr>
            <a:noAutofit/>
          </a:bodyPr>
          <a:lstStyle/>
          <a:p>
            <a:r>
              <a:rPr lang="en-US" altLang="en-US" sz="3600" dirty="0" smtClean="0"/>
              <a:t>Deviation from HWE in the Genotypes of Cases/Affected Proband at the Functional Locus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73756" y="1219200"/>
            <a:ext cx="8565444" cy="5403850"/>
          </a:xfrm>
        </p:spPr>
        <p:txBody>
          <a:bodyPr/>
          <a:lstStyle/>
          <a:p>
            <a:pPr>
              <a:defRPr/>
            </a:pPr>
            <a:r>
              <a:rPr lang="en-US" smtClean="0"/>
              <a:t>Deviation from HWE can be due to sampling </a:t>
            </a:r>
          </a:p>
          <a:p>
            <a:pPr lvl="1">
              <a:defRPr/>
            </a:pPr>
            <a:r>
              <a:rPr lang="en-US" smtClean="0"/>
              <a:t>Deviation increases with genotypic RR</a:t>
            </a:r>
          </a:p>
          <a:p>
            <a:pPr>
              <a:defRPr/>
            </a:pPr>
            <a:r>
              <a:rPr lang="en-US" smtClean="0"/>
              <a:t>Genotype data from cases deviate from HWE when the SNP which is being tested is functional or in LD with a functional variant</a:t>
            </a:r>
          </a:p>
          <a:p>
            <a:pPr lvl="1">
              <a:defRPr/>
            </a:pPr>
            <a:r>
              <a:rPr lang="en-US" sz="2200" smtClean="0"/>
              <a:t>Additive genetic model (D- excess heterozygous genotypes)</a:t>
            </a:r>
          </a:p>
          <a:p>
            <a:pPr lvl="1">
              <a:defRPr/>
            </a:pPr>
            <a:r>
              <a:rPr lang="en-US" sz="2200" smtClean="0"/>
              <a:t>Dominant genetic model (D- excess heterozygous genotypes)</a:t>
            </a:r>
          </a:p>
          <a:p>
            <a:pPr lvl="1">
              <a:defRPr/>
            </a:pPr>
            <a:r>
              <a:rPr lang="en-US" sz="2200" smtClean="0"/>
              <a:t>Recessive genetic model  (D+ excess homozygous genotypes)</a:t>
            </a:r>
          </a:p>
          <a:p>
            <a:pPr lvl="1">
              <a:defRPr/>
            </a:pPr>
            <a:r>
              <a:rPr lang="en-US" sz="2200" smtClean="0"/>
              <a:t>Multiplicative genetic model there is no deviation from HWE (D=0.0)</a:t>
            </a:r>
          </a:p>
        </p:txBody>
      </p:sp>
    </p:spTree>
    <p:extLst>
      <p:ext uri="{BB962C8B-B14F-4D97-AF65-F5344CB8AC3E}">
        <p14:creationId xmlns:p14="http://schemas.microsoft.com/office/powerpoint/2010/main" val="35855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36625"/>
          </a:xfrm>
        </p:spPr>
        <p:txBody>
          <a:bodyPr>
            <a:normAutofit fontScale="90000"/>
          </a:bodyPr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Deviation from HWE in Genotype data for Cases/ Affected Probands at the Functional Locus</a:t>
            </a:r>
            <a:endParaRPr lang="en-US" altLang="en-US" sz="2800" smtClean="0"/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7300"/>
            <a:ext cx="6231467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-575734" y="5791200"/>
            <a:ext cx="318346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400">
                <a:solidFill>
                  <a:schemeClr val="tx1"/>
                </a:solidFill>
                <a:effectLst/>
              </a:rPr>
              <a:t/>
            </a:r>
            <a:br>
              <a:rPr lang="en-US" altLang="en-US" sz="4400">
                <a:solidFill>
                  <a:schemeClr val="tx1"/>
                </a:solidFill>
                <a:effectLst/>
              </a:rPr>
            </a:br>
            <a:r>
              <a:rPr lang="en-US" altLang="en-US" sz="4400">
                <a:solidFill>
                  <a:schemeClr val="tx1"/>
                </a:solidFill>
                <a:effectLst/>
              </a:rPr>
              <a:t/>
            </a:r>
            <a:br>
              <a:rPr lang="en-US" altLang="en-US" sz="4400">
                <a:solidFill>
                  <a:schemeClr val="tx1"/>
                </a:solidFill>
                <a:effectLst/>
              </a:rPr>
            </a:br>
            <a:r>
              <a:rPr lang="en-US" altLang="en-US" sz="4400">
                <a:solidFill>
                  <a:schemeClr val="tx1"/>
                </a:solidFill>
                <a:effectLst/>
              </a:rPr>
              <a:t>Genotypic RR 1.5</a:t>
            </a:r>
            <a:endParaRPr lang="en-US" altLang="en-US">
              <a:solidFill>
                <a:schemeClr val="tx1"/>
              </a:solidFill>
              <a:effectLst/>
            </a:endParaRPr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010401" y="2057401"/>
            <a:ext cx="204414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100">
                <a:solidFill>
                  <a:srgbClr val="FFFFFF"/>
                </a:solidFill>
                <a:latin typeface="Times New Roman" pitchFamily="18" charset="0"/>
              </a:defRPr>
            </a:lvl1pPr>
            <a:lvl2pPr marL="742950" indent="-285750">
              <a:defRPr sz="4100">
                <a:solidFill>
                  <a:srgbClr val="FFFFFF"/>
                </a:solidFill>
                <a:latin typeface="Times New Roman" pitchFamily="18" charset="0"/>
              </a:defRPr>
            </a:lvl2pPr>
            <a:lvl3pPr marL="11430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3pPr>
            <a:lvl4pPr marL="16002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4pPr>
            <a:lvl5pPr marL="2057400" indent="-228600">
              <a:defRPr sz="4100">
                <a:solidFill>
                  <a:srgbClr val="FFFFFF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FFFFFF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>
                <a:solidFill>
                  <a:schemeClr val="tx1"/>
                </a:solidFill>
                <a:effectLst/>
              </a:rPr>
              <a:t>Odds Ratio</a:t>
            </a:r>
          </a:p>
          <a:p>
            <a:r>
              <a:rPr lang="en-US" altLang="en-US" sz="3200">
                <a:solidFill>
                  <a:schemeClr val="tx1"/>
                </a:solidFill>
                <a:effectLst/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282602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Deviation from HWE in Controls at the Functional Locus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Controls – unaffected individuals </a:t>
            </a:r>
          </a:p>
          <a:p>
            <a:pPr lvl="1">
              <a:defRPr/>
            </a:pPr>
            <a:r>
              <a:rPr lang="en-US" smtClean="0"/>
              <a:t>Display an extremely small deviation from HWE</a:t>
            </a:r>
          </a:p>
          <a:p>
            <a:pPr lvl="1">
              <a:defRPr/>
            </a:pPr>
            <a:r>
              <a:rPr lang="en-US" smtClean="0"/>
              <a:t>Deviation from HWE is higher with higher disease prevalence </a:t>
            </a:r>
          </a:p>
          <a:p>
            <a:pPr>
              <a:defRPr/>
            </a:pPr>
            <a:r>
              <a:rPr lang="en-US" smtClean="0"/>
              <a:t>Only unascertained samples have no deviation from HWE at the functional locus </a:t>
            </a:r>
          </a:p>
          <a:p>
            <a:pPr>
              <a:buFont typeface="Wingdings" pitchFamily="2" charset="2"/>
              <a:buNone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01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altLang="en-US" smtClean="0"/>
              <a:t>QQ plot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257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QQ (</a:t>
            </a:r>
            <a:r>
              <a:rPr lang="en-US" dirty="0" err="1" smtClean="0"/>
              <a:t>quantile-quantile</a:t>
            </a:r>
            <a:r>
              <a:rPr lang="en-US" dirty="0" smtClean="0"/>
              <a:t>) plot </a:t>
            </a:r>
            <a:r>
              <a:rPr lang="en-US" dirty="0" smtClean="0">
                <a:latin typeface="Helvetica" pitchFamily="-48" charset="0"/>
              </a:rPr>
              <a:t>is a graphical method for diagnosing differences between a random sample and a probability distribution</a:t>
            </a:r>
          </a:p>
          <a:p>
            <a:pPr>
              <a:defRPr/>
            </a:pPr>
            <a:r>
              <a:rPr lang="en-US" dirty="0" smtClean="0">
                <a:latin typeface="Helvetica" pitchFamily="-48" charset="0"/>
              </a:rPr>
              <a:t>Assume there are n points, ordered as </a:t>
            </a:r>
            <a:r>
              <a:rPr lang="en-US" i="1" dirty="0" smtClean="0">
                <a:latin typeface="Helvetica" pitchFamily="-48" charset="0"/>
              </a:rPr>
              <a:t>x</a:t>
            </a:r>
            <a:r>
              <a:rPr lang="en-US" i="1" baseline="-25000" dirty="0" smtClean="0">
                <a:latin typeface="Helvetica" pitchFamily="-48" charset="0"/>
              </a:rPr>
              <a:t>(1)</a:t>
            </a:r>
            <a:r>
              <a:rPr lang="en-US" i="1" dirty="0" smtClean="0">
                <a:latin typeface="Helvetica" pitchFamily="-48" charset="0"/>
              </a:rPr>
              <a:t>&lt;</a:t>
            </a:r>
            <a:r>
              <a:rPr lang="en-US" i="1" dirty="0" smtClean="0">
                <a:latin typeface="Arial" charset="0"/>
              </a:rPr>
              <a:t>…</a:t>
            </a:r>
            <a:r>
              <a:rPr lang="en-US" i="1" dirty="0" smtClean="0">
                <a:latin typeface="Helvetica" pitchFamily="-48" charset="0"/>
              </a:rPr>
              <a:t>&lt;x</a:t>
            </a:r>
            <a:r>
              <a:rPr lang="en-US" i="1" baseline="-25000" dirty="0" smtClean="0">
                <a:latin typeface="Helvetica" pitchFamily="-48" charset="0"/>
              </a:rPr>
              <a:t>(n)</a:t>
            </a:r>
            <a:r>
              <a:rPr lang="en-US" dirty="0" smtClean="0">
                <a:latin typeface="Helvetica" pitchFamily="-48" charset="0"/>
              </a:rPr>
              <a:t>. Then for </a:t>
            </a:r>
            <a:r>
              <a:rPr lang="en-US" i="1" dirty="0" err="1" smtClean="0">
                <a:latin typeface="Helvetica" pitchFamily="-48" charset="0"/>
              </a:rPr>
              <a:t>i</a:t>
            </a:r>
            <a:r>
              <a:rPr lang="en-US" i="1" dirty="0" smtClean="0">
                <a:latin typeface="Helvetica" pitchFamily="-48" charset="0"/>
              </a:rPr>
              <a:t>=1,</a:t>
            </a:r>
            <a:r>
              <a:rPr lang="en-US" i="1" dirty="0" smtClean="0">
                <a:latin typeface="Arial" charset="0"/>
              </a:rPr>
              <a:t>…</a:t>
            </a:r>
            <a:r>
              <a:rPr lang="en-US" i="1" dirty="0" smtClean="0">
                <a:latin typeface="Helvetica" pitchFamily="-48" charset="0"/>
              </a:rPr>
              <a:t>,n</a:t>
            </a:r>
            <a:r>
              <a:rPr lang="en-US" dirty="0" smtClean="0">
                <a:latin typeface="Helvetica" pitchFamily="-48" charset="0"/>
              </a:rPr>
              <a:t>, we plot </a:t>
            </a:r>
            <a:r>
              <a:rPr lang="en-US" i="1" dirty="0" smtClean="0">
                <a:latin typeface="Helvetica" pitchFamily="-48" charset="0"/>
              </a:rPr>
              <a:t>x</a:t>
            </a:r>
            <a:r>
              <a:rPr lang="en-US" i="1" baseline="-25000" dirty="0" smtClean="0">
                <a:latin typeface="Helvetica" pitchFamily="-48" charset="0"/>
              </a:rPr>
              <a:t>(</a:t>
            </a:r>
            <a:r>
              <a:rPr lang="en-US" i="1" baseline="-25000" dirty="0" err="1" smtClean="0">
                <a:latin typeface="Helvetica" pitchFamily="-48" charset="0"/>
              </a:rPr>
              <a:t>i</a:t>
            </a:r>
            <a:r>
              <a:rPr lang="en-US" i="1" baseline="-25000" dirty="0" smtClean="0">
                <a:latin typeface="Helvetica" pitchFamily="-48" charset="0"/>
              </a:rPr>
              <a:t>)</a:t>
            </a:r>
            <a:r>
              <a:rPr lang="en-US" dirty="0" smtClean="0">
                <a:latin typeface="Helvetica" pitchFamily="-48" charset="0"/>
              </a:rPr>
              <a:t> against the </a:t>
            </a:r>
            <a:r>
              <a:rPr lang="en-US" i="1" dirty="0" err="1" smtClean="0">
                <a:latin typeface="Helvetica" pitchFamily="-48" charset="0"/>
              </a:rPr>
              <a:t>i</a:t>
            </a:r>
            <a:r>
              <a:rPr lang="en-US" baseline="30000" dirty="0" err="1" smtClean="0">
                <a:latin typeface="Helvetica" pitchFamily="-48" charset="0"/>
              </a:rPr>
              <a:t>th</a:t>
            </a:r>
            <a:r>
              <a:rPr lang="en-US" dirty="0" smtClean="0">
                <a:latin typeface="Helvetica" pitchFamily="-48" charset="0"/>
              </a:rPr>
              <a:t> </a:t>
            </a:r>
            <a:r>
              <a:rPr lang="en-US" dirty="0" err="1" smtClean="0">
                <a:latin typeface="Helvetica" pitchFamily="-48" charset="0"/>
              </a:rPr>
              <a:t>quantile</a:t>
            </a:r>
            <a:r>
              <a:rPr lang="en-US" dirty="0" smtClean="0">
                <a:latin typeface="Helvetica" pitchFamily="-48" charset="0"/>
              </a:rPr>
              <a:t> (</a:t>
            </a:r>
            <a:r>
              <a:rPr lang="en-US" i="1" dirty="0" smtClean="0">
                <a:latin typeface="Helvetica" pitchFamily="-48" charset="0"/>
              </a:rPr>
              <a:t>q</a:t>
            </a:r>
            <a:r>
              <a:rPr lang="en-US" i="1" baseline="-25000" dirty="0" smtClean="0">
                <a:latin typeface="Helvetica" pitchFamily="-48" charset="0"/>
              </a:rPr>
              <a:t>i</a:t>
            </a:r>
            <a:r>
              <a:rPr lang="en-US" dirty="0" smtClean="0">
                <a:latin typeface="Helvetica" pitchFamily="-48" charset="0"/>
              </a:rPr>
              <a:t>) of the specified distribution (e.g., normal).</a:t>
            </a:r>
          </a:p>
          <a:p>
            <a:pPr>
              <a:defRPr/>
            </a:pPr>
            <a:r>
              <a:rPr lang="en-US" dirty="0" smtClean="0">
                <a:latin typeface="Helvetica" pitchFamily="-48" charset="0"/>
              </a:rPr>
              <a:t>If the random sample is from the specified distribution, the QQ plot will be a straight line</a:t>
            </a:r>
          </a:p>
        </p:txBody>
      </p:sp>
    </p:spTree>
    <p:extLst>
      <p:ext uri="{BB962C8B-B14F-4D97-AF65-F5344CB8AC3E}">
        <p14:creationId xmlns:p14="http://schemas.microsoft.com/office/powerpoint/2010/main" val="25180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How to Do It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5410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Let </a:t>
            </a:r>
            <a:r>
              <a:rPr lang="en-US" i="1" dirty="0" smtClean="0"/>
              <a:t>F()</a:t>
            </a:r>
            <a:r>
              <a:rPr lang="en-US" dirty="0" smtClean="0"/>
              <a:t> be the cumulative distribution function of a random variable, e.g., </a:t>
            </a:r>
            <a:r>
              <a:rPr lang="en-US" i="1" dirty="0" smtClean="0"/>
              <a:t>F(z)=P(x&lt;z).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The ordered </a:t>
            </a:r>
            <a:r>
              <a:rPr lang="en-US" i="1" dirty="0" smtClean="0"/>
              <a:t>n</a:t>
            </a:r>
            <a:r>
              <a:rPr lang="en-US" dirty="0" smtClean="0"/>
              <a:t> samples, </a:t>
            </a:r>
            <a:r>
              <a:rPr lang="en-US" i="1" dirty="0" smtClean="0">
                <a:latin typeface="Helvetica" pitchFamily="-48" charset="0"/>
              </a:rPr>
              <a:t>x</a:t>
            </a:r>
            <a:r>
              <a:rPr lang="en-US" i="1" baseline="-25000" dirty="0" smtClean="0">
                <a:latin typeface="Helvetica" pitchFamily="-48" charset="0"/>
              </a:rPr>
              <a:t>(1)</a:t>
            </a:r>
            <a:r>
              <a:rPr lang="en-US" i="1" dirty="0" smtClean="0">
                <a:latin typeface="Helvetica" pitchFamily="-48" charset="0"/>
              </a:rPr>
              <a:t>&lt;</a:t>
            </a:r>
            <a:r>
              <a:rPr lang="en-US" i="1" dirty="0" smtClean="0">
                <a:latin typeface="Arial" charset="0"/>
              </a:rPr>
              <a:t>…</a:t>
            </a:r>
            <a:r>
              <a:rPr lang="en-US" i="1" dirty="0" smtClean="0">
                <a:latin typeface="Helvetica" pitchFamily="-48" charset="0"/>
              </a:rPr>
              <a:t>&lt;x</a:t>
            </a:r>
            <a:r>
              <a:rPr lang="en-US" i="1" baseline="-25000" dirty="0" smtClean="0">
                <a:latin typeface="Helvetica" pitchFamily="-48" charset="0"/>
              </a:rPr>
              <a:t>(n)</a:t>
            </a:r>
            <a:r>
              <a:rPr lang="en-US" dirty="0" smtClean="0">
                <a:latin typeface="Helvetica" pitchFamily="-48" charset="0"/>
              </a:rPr>
              <a:t>,</a:t>
            </a:r>
            <a:r>
              <a:rPr lang="en-US" dirty="0" smtClean="0"/>
              <a:t> are treated as </a:t>
            </a:r>
            <a:r>
              <a:rPr lang="en-US" i="1" dirty="0" smtClean="0"/>
              <a:t>n</a:t>
            </a:r>
            <a:r>
              <a:rPr lang="en-US" dirty="0" smtClean="0"/>
              <a:t> empirical </a:t>
            </a:r>
            <a:r>
              <a:rPr lang="en-US" dirty="0" err="1" smtClean="0"/>
              <a:t>quantiles</a:t>
            </a:r>
            <a:r>
              <a:rPr lang="en-US" dirty="0" smtClean="0"/>
              <a:t> and the </a:t>
            </a:r>
            <a:r>
              <a:rPr lang="en-US" i="1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theoretical </a:t>
            </a:r>
            <a:r>
              <a:rPr lang="en-US" dirty="0" err="1" smtClean="0"/>
              <a:t>quantile</a:t>
            </a:r>
            <a:r>
              <a:rPr lang="en-US" dirty="0" smtClean="0"/>
              <a:t>, </a:t>
            </a:r>
            <a:r>
              <a:rPr lang="en-US" i="1" dirty="0" smtClean="0"/>
              <a:t>q</a:t>
            </a:r>
            <a:r>
              <a:rPr lang="en-US" i="1" baseline="-25000" dirty="0" smtClean="0"/>
              <a:t>i</a:t>
            </a:r>
            <a:r>
              <a:rPr lang="en-US" dirty="0" smtClean="0"/>
              <a:t>, corresponding to </a:t>
            </a:r>
            <a:r>
              <a:rPr lang="en-US" i="1" dirty="0" smtClean="0">
                <a:latin typeface="Helvetica" pitchFamily="-48" charset="0"/>
              </a:rPr>
              <a:t>x</a:t>
            </a:r>
            <a:r>
              <a:rPr lang="en-US" i="1" baseline="-25000" dirty="0" smtClean="0">
                <a:latin typeface="Helvetica" pitchFamily="-48" charset="0"/>
              </a:rPr>
              <a:t>(</a:t>
            </a:r>
            <a:r>
              <a:rPr lang="en-US" i="1" baseline="-25000" dirty="0" err="1" smtClean="0">
                <a:latin typeface="Helvetica" pitchFamily="-48" charset="0"/>
              </a:rPr>
              <a:t>i</a:t>
            </a:r>
            <a:r>
              <a:rPr lang="en-US" i="1" baseline="-25000" dirty="0" smtClean="0">
                <a:latin typeface="Helvetica" pitchFamily="-48" charset="0"/>
              </a:rPr>
              <a:t>)</a:t>
            </a:r>
            <a:r>
              <a:rPr lang="en-US" dirty="0" smtClean="0"/>
              <a:t> can be calculated as </a:t>
            </a:r>
            <a:r>
              <a:rPr lang="en-US" i="1" dirty="0" smtClean="0"/>
              <a:t>q</a:t>
            </a:r>
            <a:r>
              <a:rPr lang="en-US" i="1" baseline="-25000" dirty="0" smtClean="0"/>
              <a:t>i</a:t>
            </a:r>
            <a:r>
              <a:rPr lang="en-US" dirty="0" smtClean="0"/>
              <a:t>=</a:t>
            </a:r>
            <a:r>
              <a:rPr lang="en-US" i="1" dirty="0" smtClean="0"/>
              <a:t>F</a:t>
            </a:r>
            <a:r>
              <a:rPr lang="en-US" i="1" baseline="30000" dirty="0" smtClean="0"/>
              <a:t>-1</a:t>
            </a:r>
            <a:r>
              <a:rPr lang="en-US" dirty="0" smtClean="0"/>
              <a:t>((</a:t>
            </a:r>
            <a:r>
              <a:rPr lang="en-US" i="1" dirty="0" smtClean="0"/>
              <a:t>i-0.5)/n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Plot </a:t>
            </a:r>
            <a:r>
              <a:rPr lang="en-US" i="1" dirty="0" smtClean="0"/>
              <a:t>q</a:t>
            </a:r>
            <a:r>
              <a:rPr lang="en-US" i="1" baseline="-25000" dirty="0" smtClean="0"/>
              <a:t>i</a:t>
            </a:r>
            <a:r>
              <a:rPr lang="en-US" dirty="0" smtClean="0"/>
              <a:t> on x axis and </a:t>
            </a:r>
            <a:r>
              <a:rPr lang="en-US" i="1" dirty="0" smtClean="0"/>
              <a:t>x</a:t>
            </a:r>
            <a:r>
              <a:rPr lang="en-US" i="1" baseline="-25000" dirty="0" smtClean="0"/>
              <a:t>(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)</a:t>
            </a:r>
            <a:r>
              <a:rPr lang="en-US" dirty="0" smtClean="0"/>
              <a:t> on y axis</a:t>
            </a:r>
          </a:p>
        </p:txBody>
      </p:sp>
    </p:spTree>
    <p:extLst>
      <p:ext uri="{BB962C8B-B14F-4D97-AF65-F5344CB8AC3E}">
        <p14:creationId xmlns:p14="http://schemas.microsoft.com/office/powerpoint/2010/main" val="333627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Examples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24000" y="56388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/>
              <a:t>Normal Theoretical Quantiles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 rot="-5390359">
            <a:off x="3615267" y="3622289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/>
              <a:t>100 Samples from Exponential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 rot="-5390359">
            <a:off x="-804333" y="3468301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/>
              <a:t>100 Samples from Normal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943600" y="5638800"/>
            <a:ext cx="236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/>
              <a:t>Normal Theoretical Quantiles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990600" y="1447801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1"/>
                </a:solidFill>
              </a:rPr>
              <a:t>Normal-Normal QQ plot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562600" y="1524001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tx1"/>
                </a:solidFill>
              </a:rPr>
              <a:t>Exponential-Normal QQ plot</a:t>
            </a:r>
          </a:p>
        </p:txBody>
      </p:sp>
      <p:pic>
        <p:nvPicPr>
          <p:cNvPr id="48137" name="Picture 15" descr="qqn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2963"/>
            <a:ext cx="3913012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6" descr="qqex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133600"/>
            <a:ext cx="3921478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24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 sz="3200" smtClean="0"/>
              <a:t>Genome Wide Association Diagnosis</a:t>
            </a:r>
            <a:endParaRPr lang="en-US" alt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5334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Thousands of markers are tested simultaneously</a:t>
            </a:r>
          </a:p>
          <a:p>
            <a:pPr>
              <a:defRPr/>
            </a:pPr>
            <a:r>
              <a:rPr lang="en-US" dirty="0" smtClean="0"/>
              <a:t>The p values of neutral markers follow uniform distribution</a:t>
            </a:r>
          </a:p>
          <a:p>
            <a:pPr>
              <a:defRPr/>
            </a:pPr>
            <a:r>
              <a:rPr lang="en-US" dirty="0" smtClean="0"/>
              <a:t>If there are systematic biases, e.g., population substructure, genotyping errors, there will be significant deviation from uniform, especially for small p values</a:t>
            </a:r>
          </a:p>
          <a:p>
            <a:pPr>
              <a:defRPr/>
            </a:pPr>
            <a:r>
              <a:rPr lang="en-US" dirty="0" smtClean="0"/>
              <a:t>QQ plots offers a intuitive way to visually detect the system biases</a:t>
            </a:r>
          </a:p>
        </p:txBody>
      </p:sp>
    </p:spTree>
    <p:extLst>
      <p:ext uri="{BB962C8B-B14F-4D97-AF65-F5344CB8AC3E}">
        <p14:creationId xmlns:p14="http://schemas.microsoft.com/office/powerpoint/2010/main" val="379695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 sz="3200" smtClean="0"/>
              <a:t>QQ Plot of Exome Wide P Values</a:t>
            </a:r>
            <a:endParaRPr lang="en-US" altLang="en-US" smtClean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105400" y="6477000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pic>
        <p:nvPicPr>
          <p:cNvPr id="5018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/>
          <a:stretch>
            <a:fillRect/>
          </a:stretch>
        </p:blipFill>
        <p:spPr bwMode="auto">
          <a:xfrm>
            <a:off x="1524000" y="1295401"/>
            <a:ext cx="528320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9334" y="1752600"/>
            <a:ext cx="1159933" cy="116955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effectLst/>
              </a:rPr>
              <a:t>All associations under the null except one</a:t>
            </a:r>
          </a:p>
        </p:txBody>
      </p:sp>
    </p:spTree>
    <p:extLst>
      <p:ext uri="{BB962C8B-B14F-4D97-AF65-F5344CB8AC3E}">
        <p14:creationId xmlns:p14="http://schemas.microsoft.com/office/powerpoint/2010/main" val="1510140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388534" y="381000"/>
            <a:ext cx="6366933" cy="990600"/>
          </a:xfrm>
        </p:spPr>
        <p:txBody>
          <a:bodyPr>
            <a:normAutofit fontScale="90000"/>
          </a:bodyPr>
          <a:lstStyle/>
          <a:p>
            <a:r>
              <a:rPr lang="en-US" altLang="en-US" sz="4400" smtClean="0"/>
              <a:t>Measure DNA concentrations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Nanodrop</a:t>
            </a:r>
          </a:p>
          <a:p>
            <a:pPr>
              <a:defRPr/>
            </a:pPr>
            <a:r>
              <a:rPr lang="en-US" smtClean="0"/>
              <a:t>Picogreen</a:t>
            </a:r>
          </a:p>
        </p:txBody>
      </p:sp>
    </p:spTree>
    <p:extLst>
      <p:ext uri="{BB962C8B-B14F-4D97-AF65-F5344CB8AC3E}">
        <p14:creationId xmlns:p14="http://schemas.microsoft.com/office/powerpoint/2010/main" val="21964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Genomic Inflation Factor </a:t>
            </a:r>
            <a:r>
              <a:rPr lang="en-US" altLang="en-US" dirty="0" smtClean="0"/>
              <a:t>to Evaluate Inflation of the Test Statistic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/>
              <a:t>Genomic Inflation Factor (GIF):</a:t>
            </a:r>
            <a:r>
              <a:rPr lang="en-US" altLang="en-US" dirty="0"/>
              <a:t> ratio of the median of the test statistics to expected </a:t>
            </a:r>
            <a:r>
              <a:rPr lang="en-US" altLang="en-US" dirty="0" smtClean="0"/>
              <a:t>median and is usually represented as </a:t>
            </a:r>
            <a:r>
              <a:rPr lang="el-GR" altLang="en-US" dirty="0" smtClean="0"/>
              <a:t>λ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No inflation of the test statistic </a:t>
            </a:r>
            <a:r>
              <a:rPr lang="el-GR" altLang="en-US" dirty="0" smtClean="0"/>
              <a:t>λ</a:t>
            </a:r>
            <a:r>
              <a:rPr lang="en-US" altLang="en-US" dirty="0" smtClean="0"/>
              <a:t>=1</a:t>
            </a:r>
          </a:p>
          <a:p>
            <a:pPr lvl="1"/>
            <a:r>
              <a:rPr lang="en-US" altLang="en-US" dirty="0" smtClean="0"/>
              <a:t>Inflation </a:t>
            </a:r>
            <a:r>
              <a:rPr lang="el-GR" altLang="en-US" dirty="0" smtClean="0"/>
              <a:t>λ</a:t>
            </a:r>
            <a:r>
              <a:rPr lang="en-US" altLang="en-US" dirty="0" smtClean="0"/>
              <a:t>&gt;1</a:t>
            </a:r>
          </a:p>
          <a:p>
            <a:pPr lvl="1"/>
            <a:r>
              <a:rPr lang="en-US" altLang="en-US" dirty="0" smtClean="0"/>
              <a:t>Deflation </a:t>
            </a:r>
            <a:r>
              <a:rPr lang="el-GR" altLang="en-US" dirty="0" smtClean="0"/>
              <a:t>λ</a:t>
            </a:r>
            <a:r>
              <a:rPr lang="en-US" altLang="en-US" dirty="0" smtClean="0"/>
              <a:t>&lt;1</a:t>
            </a:r>
          </a:p>
          <a:p>
            <a:r>
              <a:rPr lang="en-US" altLang="en-US" dirty="0" smtClean="0"/>
              <a:t>Can also examine the mean of the test statistic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343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29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529062"/>
              </p:ext>
            </p:extLst>
          </p:nvPr>
        </p:nvGraphicFramePr>
        <p:xfrm>
          <a:off x="1219200" y="304800"/>
          <a:ext cx="7239001" cy="6427856"/>
        </p:xfrm>
        <a:graphic>
          <a:graphicData uri="http://schemas.openxmlformats.org/drawingml/2006/table">
            <a:tbl>
              <a:tblPr/>
              <a:tblGrid>
                <a:gridCol w="1694845"/>
                <a:gridCol w="1696283"/>
                <a:gridCol w="2153028"/>
                <a:gridCol w="1694845"/>
              </a:tblGrid>
              <a:tr h="31839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Phenotype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Covariate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Mean Chi-Square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GIF (</a:t>
                      </a:r>
                      <a:r>
                        <a:rPr kumimoji="0" lang="el-G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λ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1.23829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1.16932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1.24119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1.18025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Age-EV1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1.09471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Age-EV2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1.0881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Age-EV4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1.08385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Age-EV10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1.09582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1.00402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1.14931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1.08921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1.15139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1.08113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Age-EV1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1.05079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1.01148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Age-EV2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1.0428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Age-EV4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1.04204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Age-EV10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1.05421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1.01724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1.17283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1.25664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1.17583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1.26996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Age-EV1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1.09874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1.15065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Age-EV2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1.09904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1.16425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Age-EV4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1.09502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1.14609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Age-EV10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1.10046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1.1418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Sex,Age-EV1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1.05958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1.06424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Sex,Age-EV4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1.05817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1.05323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BPII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Sex,Age-EV10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1.06338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Arial" charset="0"/>
                        </a:rPr>
                        <a:t>1.05581</a:t>
                      </a:r>
                    </a:p>
                  </a:txBody>
                  <a:tcPr marT="45724" marB="45724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79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862667" y="228600"/>
            <a:ext cx="4944533" cy="6032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Significance Results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65444" cy="5708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For those SNPs with strong associations </a:t>
            </a:r>
          </a:p>
          <a:p>
            <a:pPr>
              <a:spcBef>
                <a:spcPts val="3600"/>
              </a:spcBef>
              <a:defRPr/>
            </a:pPr>
            <a:r>
              <a:rPr lang="en-US" dirty="0" smtClean="0"/>
              <a:t>Cluster plots should be examined</a:t>
            </a:r>
          </a:p>
          <a:p>
            <a:pPr>
              <a:spcBef>
                <a:spcPts val="3600"/>
              </a:spcBef>
              <a:defRPr/>
            </a:pPr>
            <a:r>
              <a:rPr lang="en-US" dirty="0" smtClean="0"/>
              <a:t>Poor clustering – overlap between clusters</a:t>
            </a:r>
          </a:p>
          <a:p>
            <a:pPr lvl="1">
              <a:defRPr/>
            </a:pPr>
            <a:r>
              <a:rPr lang="en-US" b="1" dirty="0" smtClean="0"/>
              <a:t>Could be the reason for the strong association </a:t>
            </a:r>
          </a:p>
          <a:p>
            <a:pPr>
              <a:spcBef>
                <a:spcPts val="3600"/>
              </a:spcBef>
              <a:defRPr/>
            </a:pPr>
            <a:r>
              <a:rPr lang="en-US" dirty="0" smtClean="0"/>
              <a:t>Cluster caller should be adjusted when possible and data reanalyzed</a:t>
            </a:r>
          </a:p>
        </p:txBody>
      </p:sp>
    </p:spTree>
    <p:extLst>
      <p:ext uri="{BB962C8B-B14F-4D97-AF65-F5344CB8AC3E}">
        <p14:creationId xmlns:p14="http://schemas.microsoft.com/office/powerpoint/2010/main" val="190799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998133" y="381000"/>
            <a:ext cx="5621867" cy="838200"/>
          </a:xfrm>
        </p:spPr>
        <p:txBody>
          <a:bodyPr/>
          <a:lstStyle/>
          <a:p>
            <a:r>
              <a:rPr lang="en-US" altLang="en-US" smtClean="0"/>
              <a:t>Order of Data Cleaning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37600" cy="5562600"/>
          </a:xfrm>
        </p:spPr>
        <p:txBody>
          <a:bodyPr/>
          <a:lstStyle/>
          <a:p>
            <a:pPr>
              <a:defRPr/>
            </a:pPr>
            <a:r>
              <a:rPr lang="en-US" dirty="0"/>
              <a:t>Remove samples missing &gt;3% genotype </a:t>
            </a:r>
            <a:r>
              <a:rPr lang="en-US" dirty="0" smtClean="0"/>
              <a:t>data</a:t>
            </a:r>
          </a:p>
          <a:p>
            <a:pPr>
              <a:defRPr/>
            </a:pPr>
            <a:r>
              <a:rPr lang="en-US" dirty="0" smtClean="0"/>
              <a:t>Remove SNPs with missing genotype data </a:t>
            </a:r>
          </a:p>
          <a:p>
            <a:pPr lvl="1">
              <a:defRPr/>
            </a:pPr>
            <a:r>
              <a:rPr lang="en-US" u="sng" dirty="0" smtClean="0"/>
              <a:t>&gt;</a:t>
            </a:r>
            <a:r>
              <a:rPr lang="en-US" dirty="0" smtClean="0"/>
              <a:t>5% missing genotypes </a:t>
            </a:r>
          </a:p>
          <a:p>
            <a:pPr lvl="1">
              <a:defRPr/>
            </a:pPr>
            <a:r>
              <a:rPr lang="en-US" dirty="0" smtClean="0"/>
              <a:t>If minor allele frequency &lt;5% </a:t>
            </a:r>
          </a:p>
          <a:p>
            <a:pPr lvl="2">
              <a:spcBef>
                <a:spcPts val="600"/>
              </a:spcBef>
              <a:defRPr/>
            </a:pPr>
            <a:r>
              <a:rPr lang="en-US" dirty="0" smtClean="0"/>
              <a:t>Remove markers with &gt;1% missing genotypes</a:t>
            </a:r>
          </a:p>
          <a:p>
            <a:pPr marL="935037" lvl="2" indent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509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794933" y="381000"/>
            <a:ext cx="5621867" cy="838200"/>
          </a:xfrm>
        </p:spPr>
        <p:txBody>
          <a:bodyPr/>
          <a:lstStyle/>
          <a:p>
            <a:r>
              <a:rPr lang="en-US" altLang="en-US" smtClean="0"/>
              <a:t>Order of Data Cleaning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97900" cy="50927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Check for sex of individuals based on X-chromosome markers</a:t>
            </a:r>
          </a:p>
          <a:p>
            <a:pPr lvl="1">
              <a:defRPr/>
            </a:pPr>
            <a:r>
              <a:rPr lang="en-US" dirty="0" smtClean="0"/>
              <a:t>Remove individual whose reported sex is inconsistent with genetic data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 smtClean="0"/>
              <a:t>Could be due to a sample mix-up</a:t>
            </a:r>
          </a:p>
          <a:p>
            <a:pPr>
              <a:spcBef>
                <a:spcPts val="3000"/>
              </a:spcBef>
              <a:defRPr/>
            </a:pPr>
            <a:r>
              <a:rPr lang="en-US" dirty="0" smtClean="0"/>
              <a:t>Check for cryptic duplicates and related individuals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 smtClean="0"/>
              <a:t>Used “trimmed data set of markers which are not in LD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 smtClean="0"/>
              <a:t>E.g. </a:t>
            </a:r>
            <a:r>
              <a:rPr lang="en-US" dirty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&lt;0.5</a:t>
            </a:r>
          </a:p>
          <a:p>
            <a:pPr lvl="1">
              <a:defRPr/>
            </a:pPr>
            <a:r>
              <a:rPr lang="en-US" dirty="0" smtClean="0"/>
              <a:t>Retain duplicate with best genotyping quality</a:t>
            </a:r>
          </a:p>
        </p:txBody>
      </p:sp>
    </p:spTree>
    <p:extLst>
      <p:ext uri="{BB962C8B-B14F-4D97-AF65-F5344CB8AC3E}">
        <p14:creationId xmlns:p14="http://schemas.microsoft.com/office/powerpoint/2010/main" val="22849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727200" y="381000"/>
            <a:ext cx="5621867" cy="838200"/>
          </a:xfrm>
        </p:spPr>
        <p:txBody>
          <a:bodyPr/>
          <a:lstStyle/>
          <a:p>
            <a:r>
              <a:rPr lang="en-US" altLang="en-US" smtClean="0"/>
              <a:t>Order of Data Cleaning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73756" y="1447800"/>
            <a:ext cx="8870244" cy="5556250"/>
          </a:xfrm>
        </p:spPr>
        <p:txBody>
          <a:bodyPr>
            <a:normAutofit/>
          </a:bodyPr>
          <a:lstStyle/>
          <a:p>
            <a:pPr>
              <a:spcBef>
                <a:spcPts val="3600"/>
              </a:spcBef>
              <a:defRPr/>
            </a:pPr>
            <a:r>
              <a:rPr lang="en-US" dirty="0" smtClean="0"/>
              <a:t>Perform principal components analysis to check for outliers</a:t>
            </a:r>
          </a:p>
          <a:p>
            <a:pPr lvl="1">
              <a:defRPr/>
            </a:pPr>
            <a:r>
              <a:rPr lang="en-US" dirty="0" smtClean="0"/>
              <a:t>Use trimmed data set of markers which are not in LD</a:t>
            </a:r>
          </a:p>
          <a:p>
            <a:pPr lvl="2">
              <a:spcBef>
                <a:spcPts val="600"/>
              </a:spcBef>
              <a:defRPr/>
            </a:pPr>
            <a:r>
              <a:rPr lang="en-US" dirty="0" smtClean="0"/>
              <a:t>E.g. r</a:t>
            </a:r>
            <a:r>
              <a:rPr lang="en-US" baseline="30000" dirty="0" smtClean="0"/>
              <a:t>2</a:t>
            </a:r>
            <a:r>
              <a:rPr lang="en-US" dirty="0" smtClean="0"/>
              <a:t>&lt;0.5</a:t>
            </a:r>
          </a:p>
          <a:p>
            <a:pPr lvl="1">
              <a:defRPr/>
            </a:pPr>
            <a:r>
              <a:rPr lang="en-US" dirty="0" smtClean="0"/>
              <a:t>Remove  outliers from data</a:t>
            </a:r>
          </a:p>
          <a:p>
            <a:pPr marL="457200" lvl="1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79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727200" y="381000"/>
            <a:ext cx="5621867" cy="838200"/>
          </a:xfrm>
        </p:spPr>
        <p:txBody>
          <a:bodyPr/>
          <a:lstStyle/>
          <a:p>
            <a:r>
              <a:rPr lang="en-US" altLang="en-US" smtClean="0"/>
              <a:t>Order of Data Cleaning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73756" y="1447800"/>
            <a:ext cx="8870244" cy="5556250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n-US" dirty="0" smtClean="0"/>
          </a:p>
          <a:p>
            <a:pPr>
              <a:spcBef>
                <a:spcPts val="600"/>
              </a:spcBef>
              <a:defRPr/>
            </a:pPr>
            <a:r>
              <a:rPr lang="en-US" dirty="0"/>
              <a:t>Check for deviations from Hardy Weinberg Equilibrium 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/>
              <a:t>Separately in cases and </a:t>
            </a:r>
            <a:r>
              <a:rPr lang="en-US" dirty="0" smtClean="0"/>
              <a:t>controls</a:t>
            </a:r>
          </a:p>
          <a:p>
            <a:pPr lvl="1">
              <a:spcBef>
                <a:spcPts val="600"/>
              </a:spcBef>
              <a:defRPr/>
            </a:pPr>
            <a:r>
              <a:rPr lang="en-US" dirty="0" smtClean="0"/>
              <a:t>If more than one ethnic group</a:t>
            </a:r>
          </a:p>
          <a:p>
            <a:pPr lvl="2">
              <a:spcBef>
                <a:spcPts val="600"/>
              </a:spcBef>
              <a:defRPr/>
            </a:pPr>
            <a:r>
              <a:rPr lang="en-US" dirty="0" smtClean="0"/>
              <a:t>Separately for each ethnic group</a:t>
            </a:r>
            <a:endParaRPr lang="en-US" dirty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69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727200" y="381000"/>
            <a:ext cx="5621867" cy="838200"/>
          </a:xfrm>
        </p:spPr>
        <p:txBody>
          <a:bodyPr/>
          <a:lstStyle/>
          <a:p>
            <a:r>
              <a:rPr lang="en-US" altLang="en-US" smtClean="0"/>
              <a:t>Order of Data Cleaning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73756" y="1447800"/>
            <a:ext cx="8870244" cy="5556250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endParaRPr lang="en-US" dirty="0" smtClean="0"/>
          </a:p>
          <a:p>
            <a:pPr>
              <a:spcBef>
                <a:spcPts val="3600"/>
              </a:spcBef>
              <a:defRPr/>
            </a:pPr>
            <a:r>
              <a:rPr lang="en-US" dirty="0" smtClean="0"/>
              <a:t>Examine QQ plots for potential problems with the data</a:t>
            </a:r>
          </a:p>
          <a:p>
            <a:pPr lvl="1">
              <a:defRPr/>
            </a:pPr>
            <a:r>
              <a:rPr lang="en-US" dirty="0" smtClean="0"/>
              <a:t>e.g. not controlling adequately for population admixture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69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06933" cy="1524000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Genotype SNPs (~20-96) before Embarking on Large Scale Genotyping Project</a:t>
            </a:r>
            <a:br>
              <a:rPr lang="en-US" altLang="en-US" sz="3200" dirty="0" smtClean="0"/>
            </a:br>
            <a:endParaRPr lang="en-US" altLang="en-US" sz="3200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Pros</a:t>
            </a:r>
          </a:p>
          <a:p>
            <a:pPr lvl="1">
              <a:defRPr/>
            </a:pPr>
            <a:r>
              <a:rPr lang="en-US" sz="3600" dirty="0" smtClean="0"/>
              <a:t>Genotype markers which can be used as DNA fingerprint</a:t>
            </a:r>
          </a:p>
          <a:p>
            <a:pPr lvl="1">
              <a:defRPr/>
            </a:pPr>
            <a:r>
              <a:rPr lang="en-US" sz="3600" dirty="0" smtClean="0"/>
              <a:t>Allows for Assessment of DNA quality</a:t>
            </a:r>
          </a:p>
          <a:p>
            <a:pPr lvl="1">
              <a:defRPr/>
            </a:pPr>
            <a:r>
              <a:rPr lang="en-US" sz="3600" dirty="0" smtClean="0"/>
              <a:t>For family data</a:t>
            </a:r>
          </a:p>
          <a:p>
            <a:pPr lvl="2">
              <a:spcBef>
                <a:spcPts val="600"/>
              </a:spcBef>
              <a:defRPr/>
            </a:pPr>
            <a:r>
              <a:rPr lang="en-US" sz="3200" dirty="0" smtClean="0"/>
              <a:t>Access familial relationships  </a:t>
            </a:r>
          </a:p>
        </p:txBody>
      </p:sp>
    </p:spTree>
    <p:extLst>
      <p:ext uri="{BB962C8B-B14F-4D97-AF65-F5344CB8AC3E}">
        <p14:creationId xmlns:p14="http://schemas.microsoft.com/office/powerpoint/2010/main" val="21511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69333" y="76200"/>
            <a:ext cx="8974667" cy="9906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/>
              <a:t>Genotype SNPs (~20-96) Before Embarking on Large Scale Genotyping Project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66856" cy="54038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4000" dirty="0" smtClean="0"/>
              <a:t>Cons</a:t>
            </a:r>
          </a:p>
          <a:p>
            <a:pPr lvl="1">
              <a:defRPr/>
            </a:pPr>
            <a:r>
              <a:rPr lang="en-US" sz="3200" dirty="0" smtClean="0"/>
              <a:t>May not be cost effective if DNA is generally believed to be good quality</a:t>
            </a:r>
          </a:p>
          <a:p>
            <a:pPr lvl="1">
              <a:defRPr/>
            </a:pPr>
            <a:r>
              <a:rPr lang="en-US" dirty="0" smtClean="0"/>
              <a:t>No family data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 smtClean="0"/>
              <a:t>Not necessary for checking relationships </a:t>
            </a:r>
          </a:p>
          <a:p>
            <a:pPr lvl="1">
              <a:defRPr/>
            </a:pPr>
            <a:r>
              <a:rPr lang="en-US" dirty="0" smtClean="0"/>
              <a:t>May be more cost effective to genotype array</a:t>
            </a:r>
          </a:p>
          <a:p>
            <a:pPr lvl="2">
              <a:spcBef>
                <a:spcPts val="1200"/>
              </a:spcBef>
              <a:defRPr/>
            </a:pPr>
            <a:r>
              <a:rPr lang="en-US" dirty="0" smtClean="0"/>
              <a:t>e.g. Human1M</a:t>
            </a:r>
          </a:p>
          <a:p>
            <a:pPr lvl="1">
              <a:defRPr/>
            </a:pPr>
            <a:r>
              <a:rPr lang="en-US" dirty="0" smtClean="0"/>
              <a:t>Remove samples which “fail”</a:t>
            </a:r>
          </a:p>
          <a:p>
            <a:pPr lvl="2">
              <a:spcBef>
                <a:spcPts val="1200"/>
              </a:spcBef>
              <a:defRPr/>
            </a:pPr>
            <a:r>
              <a:rPr lang="en-US" sz="2800" dirty="0" smtClean="0"/>
              <a:t>Those samples which do not meet quality control criteria</a:t>
            </a:r>
          </a:p>
        </p:txBody>
      </p:sp>
    </p:spTree>
    <p:extLst>
      <p:ext uri="{BB962C8B-B14F-4D97-AF65-F5344CB8AC3E}">
        <p14:creationId xmlns:p14="http://schemas.microsoft.com/office/powerpoint/2010/main" val="406035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6267" y="304800"/>
            <a:ext cx="5621867" cy="984250"/>
          </a:xfrm>
        </p:spPr>
        <p:txBody>
          <a:bodyPr>
            <a:normAutofit fontScale="90000"/>
          </a:bodyPr>
          <a:lstStyle/>
          <a:p>
            <a:r>
              <a:rPr lang="en-US" altLang="en-US" sz="4000" smtClean="0"/>
              <a:t>Detecting Genotyping Errors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Duplicate samples genotyped</a:t>
            </a:r>
          </a:p>
          <a:p>
            <a:pPr lvl="1">
              <a:defRPr/>
            </a:pPr>
            <a:r>
              <a:rPr lang="en-US" dirty="0" smtClean="0"/>
              <a:t>Study samples</a:t>
            </a:r>
          </a:p>
          <a:p>
            <a:pPr lvl="1">
              <a:defRPr/>
            </a:pPr>
            <a:r>
              <a:rPr lang="en-US" dirty="0" smtClean="0"/>
              <a:t>HAPMAP (e.g. CEU samples)</a:t>
            </a:r>
          </a:p>
          <a:p>
            <a:pPr lvl="2">
              <a:spcBef>
                <a:spcPts val="1800"/>
              </a:spcBef>
              <a:defRPr/>
            </a:pPr>
            <a:r>
              <a:rPr lang="en-US" sz="2800" dirty="0" smtClean="0"/>
              <a:t>Can compare genotypes to those in </a:t>
            </a:r>
            <a:r>
              <a:rPr lang="en-US" sz="2800" dirty="0" err="1" smtClean="0"/>
              <a:t>HapMap</a:t>
            </a:r>
            <a:endParaRPr lang="en-US" sz="2800" dirty="0" smtClean="0"/>
          </a:p>
          <a:p>
            <a:pPr>
              <a:lnSpc>
                <a:spcPct val="100000"/>
              </a:lnSpc>
              <a:defRPr/>
            </a:pPr>
            <a:r>
              <a:rPr lang="en-US" dirty="0" smtClean="0"/>
              <a:t>Can use inconsistent duplicate samples to adjust clusters to improve allele calls</a:t>
            </a:r>
          </a:p>
          <a:p>
            <a:pPr>
              <a:defRPr/>
            </a:pPr>
            <a:r>
              <a:rPr lang="en-US" dirty="0" smtClean="0"/>
              <a:t>Will not detect systematic errors</a:t>
            </a:r>
          </a:p>
        </p:txBody>
      </p:sp>
    </p:spTree>
    <p:extLst>
      <p:ext uri="{BB962C8B-B14F-4D97-AF65-F5344CB8AC3E}">
        <p14:creationId xmlns:p14="http://schemas.microsoft.com/office/powerpoint/2010/main" val="25941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20800" y="463550"/>
            <a:ext cx="6028267" cy="4508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Effects of Genotyping Error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If there is no bias in genotyping error between cases and controls</a:t>
            </a:r>
          </a:p>
          <a:p>
            <a:pPr lvl="1">
              <a:defRPr/>
            </a:pPr>
            <a:r>
              <a:rPr lang="en-US" smtClean="0"/>
              <a:t>Same rates of genotyping errors in case and control data</a:t>
            </a:r>
          </a:p>
          <a:p>
            <a:pPr>
              <a:defRPr/>
            </a:pPr>
            <a:r>
              <a:rPr lang="en-US" smtClean="0"/>
              <a:t>For family based association studies - Trios</a:t>
            </a:r>
          </a:p>
          <a:p>
            <a:pPr lvl="1">
              <a:defRPr/>
            </a:pPr>
            <a:r>
              <a:rPr lang="en-US" smtClean="0"/>
              <a:t>Can  increase both type I and II error</a:t>
            </a:r>
          </a:p>
          <a:p>
            <a:pPr>
              <a:defRPr/>
            </a:pPr>
            <a:r>
              <a:rPr lang="en-US" smtClean="0"/>
              <a:t>Population based studies</a:t>
            </a:r>
          </a:p>
          <a:p>
            <a:pPr lvl="1">
              <a:defRPr/>
            </a:pPr>
            <a:r>
              <a:rPr lang="en-US" smtClean="0"/>
              <a:t>Increases type II error only</a:t>
            </a:r>
          </a:p>
        </p:txBody>
      </p:sp>
    </p:spTree>
    <p:extLst>
      <p:ext uri="{BB962C8B-B14F-4D97-AF65-F5344CB8AC3E}">
        <p14:creationId xmlns:p14="http://schemas.microsoft.com/office/powerpoint/2010/main" val="312420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7575</TotalTime>
  <Words>2935</Words>
  <Application>Microsoft Macintosh PowerPoint</Application>
  <PresentationFormat>On-screen Show (4:3)</PresentationFormat>
  <Paragraphs>500</Paragraphs>
  <Slides>57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Equation</vt:lpstr>
      <vt:lpstr>PowerPoint Presentation</vt:lpstr>
      <vt:lpstr>DNA Collection</vt:lpstr>
      <vt:lpstr>Whole Genome Amplification</vt:lpstr>
      <vt:lpstr>Whole Genome Amplification</vt:lpstr>
      <vt:lpstr>Measure DNA concentrations </vt:lpstr>
      <vt:lpstr>Genotype SNPs (~20-96) before Embarking on Large Scale Genotyping Project </vt:lpstr>
      <vt:lpstr>Genotype SNPs (~20-96) Before Embarking on Large Scale Genotyping Project</vt:lpstr>
      <vt:lpstr>Detecting Genotyping Errors</vt:lpstr>
      <vt:lpstr>Effects of Genotyping Error</vt:lpstr>
      <vt:lpstr>Effects of Genotyping Errors</vt:lpstr>
      <vt:lpstr>Effect of Genotyping Error</vt:lpstr>
      <vt:lpstr>Data Cleaning – Population Based Studies</vt:lpstr>
      <vt:lpstr>Data Cleaning – Population Based Studies</vt:lpstr>
      <vt:lpstr>Data Clean – Accessing Sex</vt:lpstr>
      <vt:lpstr>Data Clean – Accessing Sex</vt:lpstr>
      <vt:lpstr>Checking for Potential DNA Contamination</vt:lpstr>
      <vt:lpstr>Checking for Duplicate and Related Individuals</vt:lpstr>
      <vt:lpstr>Checking for Duplicate and Related Individuals</vt:lpstr>
      <vt:lpstr>IBD/IBS</vt:lpstr>
      <vt:lpstr>Checking for Duplicate and Related Individuals</vt:lpstr>
      <vt:lpstr>Checking for Duplicate and Related Individuals</vt:lpstr>
      <vt:lpstr>King Graphical Output</vt:lpstr>
      <vt:lpstr>Observing Low Levels of IBD Sharing for Multiple Individuals </vt:lpstr>
      <vt:lpstr>Observing Low Levels of IBD Sharing for Multiple Individuals </vt:lpstr>
      <vt:lpstr>Principal Component Analysis (PCA) / Multidemonsionality Scaling (MDS)</vt:lpstr>
      <vt:lpstr>PCA/MDS</vt:lpstr>
      <vt:lpstr>PCA/MDS</vt:lpstr>
      <vt:lpstr>Detecting Outliers Using PCA</vt:lpstr>
      <vt:lpstr>Detecting Outliers</vt:lpstr>
      <vt:lpstr>After removing outliers</vt:lpstr>
      <vt:lpstr>Detecting Genotyping Error </vt:lpstr>
      <vt:lpstr>Detecting Genotyping Error </vt:lpstr>
      <vt:lpstr>Detecting Genotyping Error </vt:lpstr>
      <vt:lpstr>Testing for Deviations in HWE </vt:lpstr>
      <vt:lpstr>Testing for Deviations from HWE</vt:lpstr>
      <vt:lpstr>Testing for Deviations from HWE</vt:lpstr>
      <vt:lpstr>Deviation from HWE</vt:lpstr>
      <vt:lpstr>Deviation from HWE</vt:lpstr>
      <vt:lpstr>Detecting Genotyping Error </vt:lpstr>
      <vt:lpstr>Detecting Genotyping Error </vt:lpstr>
      <vt:lpstr>Detecting Genotyping Error </vt:lpstr>
      <vt:lpstr>Deviation from HWE in the Genotypes of Cases/Affected Proband at the Functional Locus</vt:lpstr>
      <vt:lpstr>Deviation from HWE in Genotype data for Cases/ Affected Probands at the Functional Locus</vt:lpstr>
      <vt:lpstr>Deviation from HWE in Controls at the Functional Locus</vt:lpstr>
      <vt:lpstr>QQ plot</vt:lpstr>
      <vt:lpstr>How to Do It</vt:lpstr>
      <vt:lpstr>Examples</vt:lpstr>
      <vt:lpstr>Genome Wide Association Diagnosis</vt:lpstr>
      <vt:lpstr>QQ Plot of Exome Wide P Values</vt:lpstr>
      <vt:lpstr>Genomic Inflation Factor to Evaluate Inflation of the Test Statistic  </vt:lpstr>
      <vt:lpstr>PowerPoint Presentation</vt:lpstr>
      <vt:lpstr>Significance Results</vt:lpstr>
      <vt:lpstr>Order of Data Cleaning</vt:lpstr>
      <vt:lpstr>Order of Data Cleaning</vt:lpstr>
      <vt:lpstr>Order of Data Cleaning</vt:lpstr>
      <vt:lpstr>Order of Data Cleaning</vt:lpstr>
      <vt:lpstr>Order of Data Cleaning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sleal</dc:creator>
  <cp:lastModifiedBy>Suzanne Leal</cp:lastModifiedBy>
  <cp:revision>503</cp:revision>
  <cp:lastPrinted>2012-12-09T22:02:36Z</cp:lastPrinted>
  <dcterms:created xsi:type="dcterms:W3CDTF">2010-10-18T18:15:31Z</dcterms:created>
  <dcterms:modified xsi:type="dcterms:W3CDTF">2015-02-06T20:13:22Z</dcterms:modified>
</cp:coreProperties>
</file>